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2" r:id="rId2"/>
    <p:sldId id="256" r:id="rId3"/>
    <p:sldId id="257" r:id="rId4"/>
    <p:sldId id="258" r:id="rId5"/>
    <p:sldId id="259" r:id="rId6"/>
    <p:sldId id="277" r:id="rId7"/>
    <p:sldId id="260" r:id="rId8"/>
    <p:sldId id="281" r:id="rId9"/>
    <p:sldId id="282" r:id="rId10"/>
    <p:sldId id="284" r:id="rId11"/>
    <p:sldId id="283" r:id="rId12"/>
    <p:sldId id="285" r:id="rId13"/>
    <p:sldId id="286" r:id="rId14"/>
    <p:sldId id="287" r:id="rId15"/>
    <p:sldId id="291" r:id="rId16"/>
    <p:sldId id="290" r:id="rId17"/>
    <p:sldId id="278" r:id="rId18"/>
    <p:sldId id="271" r:id="rId19"/>
    <p:sldId id="268" r:id="rId20"/>
    <p:sldId id="269" r:id="rId21"/>
    <p:sldId id="270" r:id="rId22"/>
    <p:sldId id="289" r:id="rId23"/>
    <p:sldId id="280" r:id="rId24"/>
  </p:sldIdLst>
  <p:sldSz cx="9144000" cy="5715000" type="screen16x10"/>
  <p:notesSz cx="6858000" cy="9144000"/>
  <p:defaultTextStyle>
    <a:defPPr>
      <a:defRPr lang="ru-RU"/>
    </a:defPPr>
    <a:lvl1pPr marL="0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5216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0433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15649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20865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26082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31298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36515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41731" algn="l" defTabSz="40521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9" autoAdjust="0"/>
    <p:restoredTop sz="88612" autoAdjust="0"/>
  </p:normalViewPr>
  <p:slideViewPr>
    <p:cSldViewPr snapToGrid="0" snapToObjects="1">
      <p:cViewPr>
        <p:scale>
          <a:sx n="91" d="100"/>
          <a:sy n="91" d="100"/>
        </p:scale>
        <p:origin x="-936" y="-52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04590-B2E4-4FA4-8013-0CA782C7E9C5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9A43B-60D2-4278-86B1-7ACD83198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41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5706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4383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8444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3992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2979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6399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69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5033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5026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2424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2017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5182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3135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26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902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1379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196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33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956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157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9A43B-60D2-4278-86B1-7ACD83198F3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35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775360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5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0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5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0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6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1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36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4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98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0752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70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70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87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506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3672421"/>
            <a:ext cx="7772400" cy="1135063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6"/>
            <a:ext cx="7772400" cy="1250156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52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0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5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208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60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31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365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417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0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5"/>
            <a:ext cx="4038600" cy="377163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5"/>
            <a:ext cx="4038600" cy="377163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45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216" indent="0">
              <a:buNone/>
              <a:defRPr sz="1800" b="1"/>
            </a:lvl2pPr>
            <a:lvl3pPr marL="810433" indent="0">
              <a:buNone/>
              <a:defRPr sz="1600" b="1"/>
            </a:lvl3pPr>
            <a:lvl4pPr marL="1215649" indent="0">
              <a:buNone/>
              <a:defRPr sz="1400" b="1"/>
            </a:lvl4pPr>
            <a:lvl5pPr marL="1620865" indent="0">
              <a:buNone/>
              <a:defRPr sz="1400" b="1"/>
            </a:lvl5pPr>
            <a:lvl6pPr marL="2026082" indent="0">
              <a:buNone/>
              <a:defRPr sz="1400" b="1"/>
            </a:lvl6pPr>
            <a:lvl7pPr marL="2431298" indent="0">
              <a:buNone/>
              <a:defRPr sz="1400" b="1"/>
            </a:lvl7pPr>
            <a:lvl8pPr marL="2836515" indent="0">
              <a:buNone/>
              <a:defRPr sz="1400" b="1"/>
            </a:lvl8pPr>
            <a:lvl9pPr marL="324173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216" indent="0">
              <a:buNone/>
              <a:defRPr sz="1800" b="1"/>
            </a:lvl2pPr>
            <a:lvl3pPr marL="810433" indent="0">
              <a:buNone/>
              <a:defRPr sz="1600" b="1"/>
            </a:lvl3pPr>
            <a:lvl4pPr marL="1215649" indent="0">
              <a:buNone/>
              <a:defRPr sz="1400" b="1"/>
            </a:lvl4pPr>
            <a:lvl5pPr marL="1620865" indent="0">
              <a:buNone/>
              <a:defRPr sz="1400" b="1"/>
            </a:lvl5pPr>
            <a:lvl6pPr marL="2026082" indent="0">
              <a:buNone/>
              <a:defRPr sz="1400" b="1"/>
            </a:lvl6pPr>
            <a:lvl7pPr marL="2431298" indent="0">
              <a:buNone/>
              <a:defRPr sz="1400" b="1"/>
            </a:lvl7pPr>
            <a:lvl8pPr marL="2836515" indent="0">
              <a:buNone/>
              <a:defRPr sz="1400" b="1"/>
            </a:lvl8pPr>
            <a:lvl9pPr marL="324173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61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64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97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4" y="227542"/>
            <a:ext cx="3008313" cy="96837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27547"/>
            <a:ext cx="5111751" cy="487759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195920"/>
            <a:ext cx="3008313" cy="3909219"/>
          </a:xfrm>
        </p:spPr>
        <p:txBody>
          <a:bodyPr/>
          <a:lstStyle>
            <a:lvl1pPr marL="0" indent="0">
              <a:buNone/>
              <a:defRPr sz="1200"/>
            </a:lvl1pPr>
            <a:lvl2pPr marL="405216" indent="0">
              <a:buNone/>
              <a:defRPr sz="1100"/>
            </a:lvl2pPr>
            <a:lvl3pPr marL="810433" indent="0">
              <a:buNone/>
              <a:defRPr sz="900"/>
            </a:lvl3pPr>
            <a:lvl4pPr marL="1215649" indent="0">
              <a:buNone/>
              <a:defRPr sz="800"/>
            </a:lvl4pPr>
            <a:lvl5pPr marL="1620865" indent="0">
              <a:buNone/>
              <a:defRPr sz="800"/>
            </a:lvl5pPr>
            <a:lvl6pPr marL="2026082" indent="0">
              <a:buNone/>
              <a:defRPr sz="800"/>
            </a:lvl6pPr>
            <a:lvl7pPr marL="2431298" indent="0">
              <a:buNone/>
              <a:defRPr sz="800"/>
            </a:lvl7pPr>
            <a:lvl8pPr marL="2836515" indent="0">
              <a:buNone/>
              <a:defRPr sz="800"/>
            </a:lvl8pPr>
            <a:lvl9pPr marL="324173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52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800"/>
            </a:lvl1pPr>
            <a:lvl2pPr marL="405216" indent="0">
              <a:buNone/>
              <a:defRPr sz="2500"/>
            </a:lvl2pPr>
            <a:lvl3pPr marL="810433" indent="0">
              <a:buNone/>
              <a:defRPr sz="2100"/>
            </a:lvl3pPr>
            <a:lvl4pPr marL="1215649" indent="0">
              <a:buNone/>
              <a:defRPr sz="1800"/>
            </a:lvl4pPr>
            <a:lvl5pPr marL="1620865" indent="0">
              <a:buNone/>
              <a:defRPr sz="1800"/>
            </a:lvl5pPr>
            <a:lvl6pPr marL="2026082" indent="0">
              <a:buNone/>
              <a:defRPr sz="1800"/>
            </a:lvl6pPr>
            <a:lvl7pPr marL="2431298" indent="0">
              <a:buNone/>
              <a:defRPr sz="1800"/>
            </a:lvl7pPr>
            <a:lvl8pPr marL="2836515" indent="0">
              <a:buNone/>
              <a:defRPr sz="1800"/>
            </a:lvl8pPr>
            <a:lvl9pPr marL="3241731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8"/>
          </a:xfrm>
        </p:spPr>
        <p:txBody>
          <a:bodyPr/>
          <a:lstStyle>
            <a:lvl1pPr marL="0" indent="0">
              <a:buNone/>
              <a:defRPr sz="1200"/>
            </a:lvl1pPr>
            <a:lvl2pPr marL="405216" indent="0">
              <a:buNone/>
              <a:defRPr sz="1100"/>
            </a:lvl2pPr>
            <a:lvl3pPr marL="810433" indent="0">
              <a:buNone/>
              <a:defRPr sz="900"/>
            </a:lvl3pPr>
            <a:lvl4pPr marL="1215649" indent="0">
              <a:buNone/>
              <a:defRPr sz="800"/>
            </a:lvl4pPr>
            <a:lvl5pPr marL="1620865" indent="0">
              <a:buNone/>
              <a:defRPr sz="800"/>
            </a:lvl5pPr>
            <a:lvl6pPr marL="2026082" indent="0">
              <a:buNone/>
              <a:defRPr sz="800"/>
            </a:lvl6pPr>
            <a:lvl7pPr marL="2431298" indent="0">
              <a:buNone/>
              <a:defRPr sz="800"/>
            </a:lvl7pPr>
            <a:lvl8pPr marL="2836515" indent="0">
              <a:buNone/>
              <a:defRPr sz="800"/>
            </a:lvl8pPr>
            <a:lvl9pPr marL="324173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39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81043" tIns="40522" rIns="81043" bIns="4052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5"/>
            <a:ext cx="8229600" cy="3771636"/>
          </a:xfrm>
          <a:prstGeom prst="rect">
            <a:avLst/>
          </a:prstGeom>
        </p:spPr>
        <p:txBody>
          <a:bodyPr vert="horz" lIns="81043" tIns="40522" rIns="81043" bIns="4052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4"/>
            <a:ext cx="2133600" cy="304271"/>
          </a:xfrm>
          <a:prstGeom prst="rect">
            <a:avLst/>
          </a:prstGeom>
        </p:spPr>
        <p:txBody>
          <a:bodyPr vert="horz" lIns="81043" tIns="40522" rIns="81043" bIns="4052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032CC-7453-E04B-B278-25D19BCD5FBE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4"/>
            <a:ext cx="2895600" cy="304271"/>
          </a:xfrm>
          <a:prstGeom prst="rect">
            <a:avLst/>
          </a:prstGeom>
        </p:spPr>
        <p:txBody>
          <a:bodyPr vert="horz" lIns="81043" tIns="40522" rIns="81043" bIns="4052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4"/>
            <a:ext cx="2133600" cy="304271"/>
          </a:xfrm>
          <a:prstGeom prst="rect">
            <a:avLst/>
          </a:prstGeom>
        </p:spPr>
        <p:txBody>
          <a:bodyPr vert="horz" lIns="81043" tIns="40522" rIns="81043" bIns="4052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01BEE-840D-B948-803E-9C4EC97B6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02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05216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3912" indent="-303912" algn="l" defTabSz="405216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77" indent="-253260" algn="l" defTabSz="405216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3041" indent="-202608" algn="l" defTabSz="40521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18257" indent="-202608" algn="l" defTabSz="405216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474" indent="-202608" algn="l" defTabSz="405216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8690" indent="-202608" algn="l" defTabSz="405216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33906" indent="-202608" algn="l" defTabSz="405216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39123" indent="-202608" algn="l" defTabSz="405216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44339" indent="-202608" algn="l" defTabSz="405216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216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0433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649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865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6082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1298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36515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1731" algn="l" defTabSz="40521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medyakova@gmail.com" TargetMode="External"/><Relationship Id="rId4" Type="http://schemas.openxmlformats.org/officeDocument/2006/relationships/hyperlink" Target="mailto:kirienkoo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ridays\Desktop\мшт\01брендирование\Q9_On2hfCs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1360" y="-160020"/>
            <a:ext cx="9682870" cy="5875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229600" cy="3771636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Century Gothic" panose="020B0502020202020204" pitchFamily="34" charset="0"/>
              </a:rPr>
              <a:t>Развитие </a:t>
            </a:r>
            <a:r>
              <a:rPr lang="ru-RU" sz="2200" dirty="0">
                <a:latin typeface="Century Gothic" panose="020B0502020202020204" pitchFamily="34" charset="0"/>
              </a:rPr>
              <a:t>площадки сообщества молодых специалистов, проживающих за пределами Республики </a:t>
            </a:r>
            <a:r>
              <a:rPr lang="ru-RU" sz="2200" dirty="0" smtClean="0">
                <a:latin typeface="Century Gothic" panose="020B0502020202020204" pitchFamily="34" charset="0"/>
              </a:rPr>
              <a:t>Татарстан</a:t>
            </a:r>
          </a:p>
          <a:p>
            <a:r>
              <a:rPr lang="ru-RU" sz="2200" dirty="0" smtClean="0">
                <a:latin typeface="Century Gothic" panose="020B0502020202020204" pitchFamily="34" charset="0"/>
              </a:rPr>
              <a:t>Организация </a:t>
            </a:r>
            <a:r>
              <a:rPr lang="ru-RU" sz="2200" dirty="0">
                <a:latin typeface="Century Gothic" panose="020B0502020202020204" pitchFamily="34" charset="0"/>
              </a:rPr>
              <a:t>конкурса и реализация мотивационной системы по включению в проекты </a:t>
            </a:r>
            <a:r>
              <a:rPr lang="ru-RU" sz="2200" dirty="0" smtClean="0">
                <a:latin typeface="Century Gothic" panose="020B0502020202020204" pitchFamily="34" charset="0"/>
              </a:rPr>
              <a:t>молодых </a:t>
            </a:r>
            <a:r>
              <a:rPr lang="ru-RU" sz="2200" dirty="0">
                <a:latin typeface="Century Gothic" panose="020B0502020202020204" pitchFamily="34" charset="0"/>
              </a:rPr>
              <a:t>специалистов, проживающих за пределами </a:t>
            </a:r>
            <a:r>
              <a:rPr lang="ru-RU" sz="2200" dirty="0" smtClean="0">
                <a:latin typeface="Century Gothic" panose="020B0502020202020204" pitchFamily="34" charset="0"/>
              </a:rPr>
              <a:t>РТ</a:t>
            </a:r>
            <a:endParaRPr lang="ru-RU" sz="2200" dirty="0">
              <a:latin typeface="Century Gothic" panose="020B0502020202020204" pitchFamily="34" charset="0"/>
            </a:endParaRPr>
          </a:p>
          <a:p>
            <a:r>
              <a:rPr lang="ru-RU" sz="2200" dirty="0">
                <a:latin typeface="Century Gothic" panose="020B0502020202020204" pitchFamily="34" charset="0"/>
              </a:rPr>
              <a:t>Организация Ежегодного Международного форума молодых специалистов, проживающих за пределами Республики Татарстан</a:t>
            </a:r>
          </a:p>
        </p:txBody>
      </p:sp>
      <p:sp>
        <p:nvSpPr>
          <p:cNvPr id="5" name="Название 1"/>
          <p:cNvSpPr txBox="1">
            <a:spLocks/>
          </p:cNvSpPr>
          <p:nvPr/>
        </p:nvSpPr>
        <p:spPr>
          <a:xfrm>
            <a:off x="338445" y="366764"/>
            <a:ext cx="4416435" cy="10619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latin typeface="Exo 2.0 Semi Bold"/>
              </a:rPr>
              <a:t>ЗАДАЧА </a:t>
            </a:r>
            <a:r>
              <a:rPr lang="ru-RU" sz="2000" dirty="0">
                <a:latin typeface="Exo 2.0 Semi Bold"/>
              </a:rPr>
              <a:t>2. </a:t>
            </a:r>
            <a:r>
              <a:rPr lang="ru-RU" sz="2000" dirty="0" smtClean="0">
                <a:latin typeface="Exo 2.0 Semi Bold"/>
              </a:rPr>
              <a:t>Объединенные ресурсные площадки и межведомственное сотрудничество</a:t>
            </a:r>
            <a:endParaRPr lang="ru-RU" sz="18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0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33818"/>
            <a:ext cx="8229600" cy="377163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Century Gothic" panose="020B0502020202020204" pitchFamily="34" charset="0"/>
              </a:rPr>
              <a:t>Конкурс </a:t>
            </a:r>
            <a:r>
              <a:rPr lang="ru-RU" sz="2000" dirty="0">
                <a:latin typeface="Century Gothic" panose="020B0502020202020204" pitchFamily="34" charset="0"/>
              </a:rPr>
              <a:t>проектных научно-исследовательских работ </a:t>
            </a:r>
            <a:r>
              <a:rPr lang="ru-RU" sz="2000" dirty="0" smtClean="0">
                <a:latin typeface="Century Gothic" panose="020B0502020202020204" pitchFamily="34" charset="0"/>
              </a:rPr>
              <a:t>«</a:t>
            </a:r>
            <a:r>
              <a:rPr lang="ru-RU" sz="2000" dirty="0">
                <a:latin typeface="Century Gothic" panose="020B0502020202020204" pitchFamily="34" charset="0"/>
              </a:rPr>
              <a:t>Кооперация талантов</a:t>
            </a:r>
            <a:r>
              <a:rPr lang="ru-RU" sz="2000" dirty="0" smtClean="0">
                <a:latin typeface="Century Gothic" panose="020B0502020202020204" pitchFamily="34" charset="0"/>
              </a:rPr>
              <a:t>»</a:t>
            </a:r>
            <a:endParaRPr lang="ru-RU" sz="2000" dirty="0">
              <a:latin typeface="Century Gothic" panose="020B0502020202020204" pitchFamily="34" charset="0"/>
            </a:endParaRPr>
          </a:p>
          <a:p>
            <a:r>
              <a:rPr lang="ru-RU" sz="2000" dirty="0">
                <a:latin typeface="Century Gothic" panose="020B0502020202020204" pitchFamily="34" charset="0"/>
              </a:rPr>
              <a:t>К</a:t>
            </a:r>
            <a:r>
              <a:rPr lang="ru-RU" sz="2000" dirty="0" smtClean="0">
                <a:latin typeface="Century Gothic" panose="020B0502020202020204" pitchFamily="34" charset="0"/>
              </a:rPr>
              <a:t>онкурса </a:t>
            </a:r>
            <a:r>
              <a:rPr lang="ru-RU" sz="2000" dirty="0">
                <a:latin typeface="Century Gothic" panose="020B0502020202020204" pitchFamily="34" charset="0"/>
              </a:rPr>
              <a:t>«Лаборатория таланта» по развертыванию сети научного творчества и изысканий </a:t>
            </a:r>
            <a:r>
              <a:rPr lang="ru-RU" sz="2000" dirty="0" smtClean="0">
                <a:latin typeface="Century Gothic" panose="020B0502020202020204" pitchFamily="34" charset="0"/>
              </a:rPr>
              <a:t>молодежи</a:t>
            </a:r>
            <a:endParaRPr lang="ru-RU" sz="2000" dirty="0">
              <a:latin typeface="Century Gothic" panose="020B0502020202020204" pitchFamily="34" charset="0"/>
            </a:endParaRPr>
          </a:p>
          <a:p>
            <a:r>
              <a:rPr lang="ru-RU" sz="2000" dirty="0">
                <a:latin typeface="Century Gothic" panose="020B0502020202020204" pitchFamily="34" charset="0"/>
              </a:rPr>
              <a:t>Популяризация науки и развертывание клубных сообществ молодых ученых и исследователей «Научный </a:t>
            </a:r>
            <a:r>
              <a:rPr lang="ru-RU" sz="2000" dirty="0" err="1">
                <a:latin typeface="Century Gothic" panose="020B0502020202020204" pitchFamily="34" charset="0"/>
              </a:rPr>
              <a:t>слэм</a:t>
            </a:r>
            <a:r>
              <a:rPr lang="ru-RU" sz="2000" dirty="0" smtClean="0">
                <a:latin typeface="Century Gothic" panose="020B0502020202020204" pitchFamily="34" charset="0"/>
              </a:rPr>
              <a:t>»</a:t>
            </a:r>
            <a:endParaRPr lang="ru-RU" sz="2000" dirty="0">
              <a:latin typeface="Century Gothic" panose="020B0502020202020204" pitchFamily="34" charset="0"/>
            </a:endParaRPr>
          </a:p>
          <a:p>
            <a:r>
              <a:rPr lang="ru-RU" sz="2000" dirty="0" smtClean="0">
                <a:latin typeface="Century Gothic" panose="020B0502020202020204" pitchFamily="34" charset="0"/>
              </a:rPr>
              <a:t>Издание </a:t>
            </a:r>
            <a:r>
              <a:rPr lang="ru-RU" sz="2000" dirty="0">
                <a:latin typeface="Century Gothic" panose="020B0502020202020204" pitchFamily="34" charset="0"/>
              </a:rPr>
              <a:t>сборника лучших мировых технологий и практик по вопросам </a:t>
            </a:r>
            <a:r>
              <a:rPr lang="ru-RU" sz="2000" dirty="0" smtClean="0">
                <a:latin typeface="Century Gothic" panose="020B0502020202020204" pitchFamily="34" charset="0"/>
              </a:rPr>
              <a:t>управления </a:t>
            </a:r>
            <a:r>
              <a:rPr lang="ru-RU" sz="2000" dirty="0">
                <a:latin typeface="Century Gothic" panose="020B0502020202020204" pitchFamily="34" charset="0"/>
              </a:rPr>
              <a:t>талантами </a:t>
            </a:r>
            <a:r>
              <a:rPr lang="ru-RU" sz="2000" dirty="0" smtClean="0">
                <a:latin typeface="Century Gothic" panose="020B0502020202020204" pitchFamily="34" charset="0"/>
              </a:rPr>
              <a:t>«Открытие талантов»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5"/>
            <a:ext cx="4244985" cy="975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latin typeface="Exo 2.0 Semi Bold"/>
              </a:rPr>
              <a:t>ЗАДАЧА 3. </a:t>
            </a:r>
            <a:r>
              <a:rPr lang="ru-RU" sz="1800" dirty="0">
                <a:latin typeface="Exo 2.0 Semi Bold"/>
              </a:rPr>
              <a:t>Научно-внедренческое молодежное сообщество и </a:t>
            </a:r>
            <a:r>
              <a:rPr lang="ru-RU" sz="1800" dirty="0" smtClean="0">
                <a:latin typeface="Exo 2.0 Semi Bold"/>
              </a:rPr>
              <a:t>сеть </a:t>
            </a:r>
            <a:r>
              <a:rPr lang="ru-RU" sz="1800" dirty="0">
                <a:latin typeface="Exo 2.0 Semi Bold"/>
              </a:rPr>
              <a:t>проектно-изыскательских площадок</a:t>
            </a:r>
            <a:endParaRPr lang="ru-RU" sz="16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50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492490" cy="3771636"/>
          </a:xfrm>
        </p:spPr>
        <p:txBody>
          <a:bodyPr>
            <a:noAutofit/>
          </a:bodyPr>
          <a:lstStyle/>
          <a:p>
            <a:r>
              <a:rPr lang="ru-RU" sz="2200" dirty="0">
                <a:latin typeface="Century Gothic" panose="020B0502020202020204" pitchFamily="34" charset="0"/>
              </a:rPr>
              <a:t>Проведение педагогической «Олимпиады Наставников» по управлению талантами и тиражирование лучших практик развития потенциала молодежи</a:t>
            </a:r>
          </a:p>
          <a:p>
            <a:r>
              <a:rPr lang="ru-RU" sz="2200" dirty="0">
                <a:latin typeface="Century Gothic" panose="020B0502020202020204" pitchFamily="34" charset="0"/>
              </a:rPr>
              <a:t>Развертывание доступной сети тренинг-классов для развития компетенций молодежи</a:t>
            </a:r>
          </a:p>
          <a:p>
            <a:r>
              <a:rPr lang="ru-RU" sz="2200" dirty="0">
                <a:latin typeface="Century Gothic" panose="020B0502020202020204" pitchFamily="34" charset="0"/>
              </a:rPr>
              <a:t>Развитие сезонных кампаний игровой профориентации</a:t>
            </a:r>
          </a:p>
          <a:p>
            <a:r>
              <a:rPr lang="ru-RU" sz="2200" dirty="0">
                <a:latin typeface="Century Gothic" panose="020B0502020202020204" pitchFamily="34" charset="0"/>
              </a:rPr>
              <a:t>Издание «Навигатора для родителей» по развитию талантов в РТ</a:t>
            </a: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5"/>
            <a:ext cx="3890655" cy="975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latin typeface="Exo 2.0 Semi Bold"/>
              </a:rPr>
              <a:t>ЗАДАЧА 4. </a:t>
            </a:r>
            <a:r>
              <a:rPr lang="ru-RU" sz="2000" dirty="0">
                <a:latin typeface="Exo 2.0 Semi Bold"/>
              </a:rPr>
              <a:t>Внедрение лучших моделей развития прорывных компетенций </a:t>
            </a:r>
            <a:r>
              <a:rPr lang="ru-RU" sz="2000" dirty="0" smtClean="0">
                <a:latin typeface="Exo 2.0 Semi Bold"/>
              </a:rPr>
              <a:t>для молодежи</a:t>
            </a:r>
            <a:endParaRPr lang="ru-RU" sz="20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9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492490" cy="377163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Ежегодное родительского собрание по вопросам развития талантов детей</a:t>
            </a:r>
          </a:p>
          <a:p>
            <a:r>
              <a:rPr lang="ru-RU" sz="2400" dirty="0">
                <a:latin typeface="Century Gothic" panose="020B0502020202020204" pitchFamily="34" charset="0"/>
              </a:rPr>
              <a:t>Развитие профессионального сообщества наставников на платформе  «Факультета Наставников»</a:t>
            </a:r>
          </a:p>
          <a:p>
            <a:r>
              <a:rPr lang="ru-RU" sz="2400" dirty="0">
                <a:latin typeface="Century Gothic" panose="020B0502020202020204" pitchFamily="34" charset="0"/>
              </a:rPr>
              <a:t>Организация Научно-исследовательской опытно-конструкторской разработки «Золотой стандарт развития ребенка»</a:t>
            </a:r>
          </a:p>
        </p:txBody>
      </p:sp>
      <p:sp>
        <p:nvSpPr>
          <p:cNvPr id="5" name="Название 1"/>
          <p:cNvSpPr txBox="1">
            <a:spLocks/>
          </p:cNvSpPr>
          <p:nvPr/>
        </p:nvSpPr>
        <p:spPr>
          <a:xfrm>
            <a:off x="338445" y="366765"/>
            <a:ext cx="3890655" cy="975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latin typeface="Exo 2.0 Semi Bold"/>
              </a:rPr>
              <a:t>ЗАДАЧА 4. </a:t>
            </a:r>
            <a:r>
              <a:rPr lang="ru-RU" sz="2000" dirty="0">
                <a:latin typeface="Exo 2.0 Semi Bold"/>
              </a:rPr>
              <a:t>Внедрение лучших моделей развития прорывных компетенций </a:t>
            </a:r>
            <a:r>
              <a:rPr lang="ru-RU" sz="2000" dirty="0" smtClean="0">
                <a:latin typeface="Exo 2.0 Semi Bold"/>
              </a:rPr>
              <a:t>для молодежи</a:t>
            </a:r>
            <a:endParaRPr lang="ru-RU" sz="20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16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492490" cy="377163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Организация сравнительного проектного семинара «Таланты мира: лучшие практики развития и поддержки одаренных детей и молодежи»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Разработка и внедрение программы дополнительного образования «Управление </a:t>
            </a:r>
            <a:r>
              <a:rPr lang="ru-RU" sz="2000" dirty="0" err="1">
                <a:latin typeface="Century Gothic" panose="020B0502020202020204" pitchFamily="34" charset="0"/>
              </a:rPr>
              <a:t>продюсированием</a:t>
            </a:r>
            <a:r>
              <a:rPr lang="ru-RU" sz="2000" dirty="0">
                <a:latin typeface="Century Gothic" panose="020B0502020202020204" pitchFamily="34" charset="0"/>
              </a:rPr>
              <a:t> талантов»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Организация переговорной площадки  «</a:t>
            </a:r>
            <a:r>
              <a:rPr lang="ru-RU" sz="2000" dirty="0" err="1">
                <a:latin typeface="Century Gothic" panose="020B0502020202020204" pitchFamily="34" charset="0"/>
              </a:rPr>
              <a:t>Kazan</a:t>
            </a:r>
            <a:r>
              <a:rPr lang="ru-RU" sz="2000" dirty="0">
                <a:latin typeface="Century Gothic" panose="020B0502020202020204" pitchFamily="34" charset="0"/>
              </a:rPr>
              <a:t>: </a:t>
            </a:r>
            <a:r>
              <a:rPr lang="ru-RU" sz="2000" dirty="0" err="1">
                <a:latin typeface="Century Gothic" panose="020B0502020202020204" pitchFamily="34" charset="0"/>
              </a:rPr>
              <a:t>Talent</a:t>
            </a:r>
            <a:r>
              <a:rPr lang="ru-RU" sz="2000" dirty="0"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latin typeface="Century Gothic" panose="020B0502020202020204" pitchFamily="34" charset="0"/>
              </a:rPr>
              <a:t>Business</a:t>
            </a:r>
            <a:r>
              <a:rPr lang="ru-RU" sz="2000" dirty="0"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latin typeface="Century Gothic" panose="020B0502020202020204" pitchFamily="34" charset="0"/>
              </a:rPr>
              <a:t>Weekend</a:t>
            </a:r>
            <a:r>
              <a:rPr lang="ru-RU" sz="2000" dirty="0">
                <a:latin typeface="Century Gothic" panose="020B0502020202020204" pitchFamily="34" charset="0"/>
              </a:rPr>
              <a:t>» на платформе «Казанского университета талантов 2.0»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Организация годичных программ поддержки и предпрофессиональных стажировок для стажеров «Казанского открытого университета талантов 2.0»</a:t>
            </a: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5"/>
            <a:ext cx="4210695" cy="9758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latin typeface="Exo 2.0 Semi Bold"/>
              </a:rPr>
              <a:t>ЗАДАЧА 5</a:t>
            </a:r>
            <a:r>
              <a:rPr lang="ru-RU" sz="1800" dirty="0">
                <a:latin typeface="Exo 2.0 Semi Bold"/>
              </a:rPr>
              <a:t>. </a:t>
            </a:r>
            <a:r>
              <a:rPr lang="ru-RU" sz="1800" dirty="0" smtClean="0">
                <a:latin typeface="Exo 2.0 Semi Bold"/>
              </a:rPr>
              <a:t>Инновационные механизмы </a:t>
            </a:r>
            <a:r>
              <a:rPr lang="ru-RU" sz="1800" dirty="0">
                <a:latin typeface="Exo 2.0 Semi Bold"/>
              </a:rPr>
              <a:t>кадрового менеджмента, </a:t>
            </a:r>
            <a:r>
              <a:rPr lang="ru-RU" sz="1800" dirty="0" err="1">
                <a:latin typeface="Exo 2.0 Semi Bold"/>
              </a:rPr>
              <a:t>продюсирования</a:t>
            </a:r>
            <a:r>
              <a:rPr lang="ru-RU" sz="1800" dirty="0">
                <a:latin typeface="Exo 2.0 Semi Bold"/>
              </a:rPr>
              <a:t> </a:t>
            </a:r>
            <a:r>
              <a:rPr lang="ru-RU" sz="1800" dirty="0" smtClean="0">
                <a:latin typeface="Exo 2.0 Semi Bold"/>
              </a:rPr>
              <a:t>молодежи</a:t>
            </a:r>
            <a:endParaRPr lang="ru-RU" sz="16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1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93006"/>
            <a:ext cx="8229600" cy="451471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latin typeface="Century Gothic" panose="020B0502020202020204" pitchFamily="34" charset="0"/>
              </a:rPr>
              <a:t>Базовые компетенции в программе «СУТ</a:t>
            </a:r>
            <a:r>
              <a:rPr lang="ru-RU" b="1" dirty="0" smtClean="0">
                <a:latin typeface="Century Gothic" panose="020B0502020202020204" pitchFamily="34" charset="0"/>
              </a:rPr>
              <a:t>»</a:t>
            </a: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b="1" dirty="0">
                <a:latin typeface="Century Gothic" panose="020B0502020202020204" pitchFamily="34" charset="0"/>
              </a:rPr>
              <a:t>Здоровье, безопасность и работоспособность: 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Century Gothic" panose="020B0502020202020204" pitchFamily="34" charset="0"/>
              </a:rPr>
              <a:t>Способность сохранять здоровье, поддерживать высокий уровень социальной работоспособности и безопасности. </a:t>
            </a:r>
            <a:endParaRPr lang="ru-RU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b="1" dirty="0">
                <a:latin typeface="Century Gothic" panose="020B0502020202020204" pitchFamily="34" charset="0"/>
              </a:rPr>
              <a:t>Солидарность и социальная ответственность</a:t>
            </a:r>
            <a:r>
              <a:rPr lang="ru-RU" dirty="0">
                <a:latin typeface="Century Gothic" panose="020B0502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ru-RU" dirty="0">
                <a:latin typeface="Century Gothic" panose="020B0502020202020204" pitchFamily="34" charset="0"/>
              </a:rPr>
              <a:t>Создание устойчивых отношений с разными группами людей, ответственность за свои поступки и поступки группы. </a:t>
            </a:r>
            <a:endParaRPr lang="ru-RU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b="1" dirty="0" err="1">
                <a:latin typeface="Century Gothic" panose="020B0502020202020204" pitchFamily="34" charset="0"/>
              </a:rPr>
              <a:t>Клиентоориентированность</a:t>
            </a:r>
            <a:r>
              <a:rPr lang="ru-RU" b="1" dirty="0">
                <a:latin typeface="Century Gothic" panose="020B0502020202020204" pitchFamily="34" charset="0"/>
              </a:rPr>
              <a:t>, </a:t>
            </a:r>
            <a:r>
              <a:rPr lang="ru-RU" b="1" dirty="0" err="1">
                <a:latin typeface="Century Gothic" panose="020B0502020202020204" pitchFamily="34" charset="0"/>
              </a:rPr>
              <a:t>сервисность</a:t>
            </a:r>
            <a:r>
              <a:rPr lang="ru-RU" b="1" dirty="0">
                <a:latin typeface="Century Gothic" panose="020B0502020202020204" pitchFamily="34" charset="0"/>
              </a:rPr>
              <a:t>, профессионализм</a:t>
            </a:r>
            <a:r>
              <a:rPr lang="ru-RU" dirty="0">
                <a:latin typeface="Century Gothic" panose="020B0502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entury Gothic" panose="020B0502020202020204" pitchFamily="34" charset="0"/>
              </a:rPr>
              <a:t>Способность видеть и обеспечивать качеством своего профессионализма интересы клиента. Повышать уровень </a:t>
            </a:r>
            <a:r>
              <a:rPr lang="ru-RU" dirty="0" err="1">
                <a:latin typeface="Century Gothic" panose="020B0502020202020204" pitchFamily="34" charset="0"/>
              </a:rPr>
              <a:t>сервисности</a:t>
            </a:r>
            <a:r>
              <a:rPr lang="ru-RU" dirty="0">
                <a:latin typeface="Century Gothic" panose="020B0502020202020204" pitchFamily="34" charset="0"/>
              </a:rPr>
              <a:t> (заботы) в отношении с окружающими и окружающим миром. </a:t>
            </a:r>
            <a:endParaRPr lang="ru-RU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b="1" dirty="0">
                <a:latin typeface="Century Gothic" panose="020B0502020202020204" pitchFamily="34" charset="0"/>
              </a:rPr>
              <a:t>Самоорганизация и рефлексия: </a:t>
            </a:r>
            <a:endParaRPr lang="ru-RU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entury Gothic" panose="020B0502020202020204" pitchFamily="34" charset="0"/>
              </a:rPr>
              <a:t>Способность организовывать свои действия, анализируя поступки и результаты. Черпать вдохновение в результатах и задачах</a:t>
            </a:r>
            <a:r>
              <a:rPr lang="ru-RU" dirty="0" smtClean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b="1" dirty="0">
                <a:latin typeface="Century Gothic" panose="020B0502020202020204" pitchFamily="34" charset="0"/>
              </a:rPr>
              <a:t>Преодоление трудностей и решение проблем</a:t>
            </a:r>
            <a:r>
              <a:rPr lang="ru-RU" dirty="0">
                <a:latin typeface="Century Gothic" panose="020B0502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ru-RU" dirty="0">
                <a:latin typeface="Century Gothic" panose="020B0502020202020204" pitchFamily="34" charset="0"/>
              </a:rPr>
              <a:t>Способность видеть и предвидеть трудности, находить способы решения проблем.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5953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Компетентность - доказанная способность приносить результат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566" y="829006"/>
            <a:ext cx="8229600" cy="488599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500" b="1" dirty="0" smtClean="0">
                <a:latin typeface="Century Gothic" panose="020B0502020202020204" pitchFamily="34" charset="0"/>
              </a:rPr>
              <a:t>Прорывные </a:t>
            </a:r>
            <a:r>
              <a:rPr lang="ru-RU" sz="3500" b="1" dirty="0">
                <a:latin typeface="Century Gothic" panose="020B0502020202020204" pitchFamily="34" charset="0"/>
              </a:rPr>
              <a:t>компетенции в программе «СУТ»</a:t>
            </a:r>
            <a:r>
              <a:rPr lang="ru-RU" sz="3500" dirty="0">
                <a:latin typeface="Century Gothic" panose="020B0502020202020204" pitchFamily="34" charset="0"/>
              </a:rPr>
              <a:t> : </a:t>
            </a:r>
            <a:endParaRPr lang="ru-RU" sz="35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sz="3500" dirty="0">
              <a:latin typeface="Century Gothic" panose="020B0502020202020204" pitchFamily="34" charset="0"/>
            </a:endParaRPr>
          </a:p>
          <a:p>
            <a:pPr lvl="0"/>
            <a:r>
              <a:rPr lang="ru-RU" sz="3500" b="1" dirty="0" err="1">
                <a:latin typeface="Century Gothic" panose="020B0502020202020204" pitchFamily="34" charset="0"/>
              </a:rPr>
              <a:t>Когнитивность</a:t>
            </a:r>
            <a:r>
              <a:rPr lang="ru-RU" sz="3500" b="1" dirty="0">
                <a:latin typeface="Century Gothic" panose="020B0502020202020204" pitchFamily="34" charset="0"/>
              </a:rPr>
              <a:t>:</a:t>
            </a:r>
            <a:endParaRPr lang="ru-RU" sz="3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Нахождение, систематизация информации и применение решений наивысшего качества.  </a:t>
            </a:r>
            <a:endParaRPr lang="ru-RU" sz="35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sz="3500" dirty="0">
              <a:latin typeface="Century Gothic" panose="020B0502020202020204" pitchFamily="34" charset="0"/>
            </a:endParaRPr>
          </a:p>
          <a:p>
            <a:pPr lvl="0"/>
            <a:r>
              <a:rPr lang="ru-RU" sz="3500" b="1" dirty="0">
                <a:latin typeface="Century Gothic" panose="020B0502020202020204" pitchFamily="34" charset="0"/>
              </a:rPr>
              <a:t>Открытость, инициативность, предприимчивость:</a:t>
            </a:r>
            <a:endParaRPr lang="ru-RU" sz="3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Принятие условий жизни в качестве задачи. Предложение своих инициатив, действий. Привлечение необходимых ресурсов</a:t>
            </a:r>
            <a:r>
              <a:rPr lang="ru-RU" sz="35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endParaRPr lang="ru-RU" sz="3500" dirty="0">
              <a:latin typeface="Century Gothic" panose="020B0502020202020204" pitchFamily="34" charset="0"/>
            </a:endParaRPr>
          </a:p>
          <a:p>
            <a:pPr lvl="0"/>
            <a:r>
              <a:rPr lang="ru-RU" sz="3500" b="1" dirty="0">
                <a:latin typeface="Century Gothic" panose="020B0502020202020204" pitchFamily="34" charset="0"/>
              </a:rPr>
              <a:t>Управление проектами «под результат» (в </a:t>
            </a:r>
            <a:r>
              <a:rPr lang="ru-RU" sz="3500" b="1" dirty="0" err="1">
                <a:latin typeface="Century Gothic" panose="020B0502020202020204" pitchFamily="34" charset="0"/>
              </a:rPr>
              <a:t>т.ч</a:t>
            </a:r>
            <a:r>
              <a:rPr lang="ru-RU" sz="3500" b="1" dirty="0">
                <a:latin typeface="Century Gothic" panose="020B0502020202020204" pitchFamily="34" charset="0"/>
              </a:rPr>
              <a:t>. «Я-проект»):</a:t>
            </a:r>
            <a:endParaRPr lang="ru-RU" sz="3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Продвижение идей от «дизайна мысли»  до «утилизации отходов проекта» с гарантией  результата;  способность быть продюсером. </a:t>
            </a:r>
            <a:endParaRPr lang="ru-RU" sz="35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sz="3500" dirty="0">
              <a:latin typeface="Century Gothic" panose="020B0502020202020204" pitchFamily="34" charset="0"/>
            </a:endParaRPr>
          </a:p>
          <a:p>
            <a:pPr lvl="0"/>
            <a:r>
              <a:rPr lang="ru-RU" sz="3500" b="1" dirty="0" err="1">
                <a:latin typeface="Century Gothic" panose="020B0502020202020204" pitchFamily="34" charset="0"/>
              </a:rPr>
              <a:t>Командность</a:t>
            </a:r>
            <a:r>
              <a:rPr lang="ru-RU" sz="3500" b="1" dirty="0">
                <a:latin typeface="Century Gothic" panose="020B0502020202020204" pitchFamily="34" charset="0"/>
              </a:rPr>
              <a:t> и эффективность сотрудничества: </a:t>
            </a:r>
            <a:endParaRPr lang="ru-RU" sz="3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Взаимодействие, сотрудничество с людьми «под результат</a:t>
            </a:r>
          </a:p>
          <a:p>
            <a:r>
              <a:rPr lang="ru-RU" sz="3500" dirty="0">
                <a:latin typeface="Century Gothic" panose="020B0502020202020204" pitchFamily="34" charset="0"/>
              </a:rPr>
              <a:t>(вне зависимости от личного отношения с членами команды</a:t>
            </a:r>
            <a:r>
              <a:rPr lang="ru-RU" sz="3500" dirty="0" smtClean="0">
                <a:latin typeface="Century Gothic" panose="020B0502020202020204" pitchFamily="34" charset="0"/>
              </a:rPr>
              <a:t>).</a:t>
            </a:r>
          </a:p>
          <a:p>
            <a:endParaRPr lang="ru-RU" sz="3500" dirty="0">
              <a:latin typeface="Century Gothic" panose="020B0502020202020204" pitchFamily="34" charset="0"/>
            </a:endParaRPr>
          </a:p>
          <a:p>
            <a:pPr lvl="0"/>
            <a:r>
              <a:rPr lang="ru-RU" sz="3500" b="1" dirty="0">
                <a:latin typeface="Century Gothic" panose="020B0502020202020204" pitchFamily="34" charset="0"/>
              </a:rPr>
              <a:t>Видение и лидерство:</a:t>
            </a:r>
            <a:endParaRPr lang="ru-RU" sz="3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предвосхищение, генерация и продвижение новых идей, новых результатов;</a:t>
            </a:r>
          </a:p>
          <a:p>
            <a:pPr marL="0" indent="0">
              <a:buNone/>
            </a:pPr>
            <a:r>
              <a:rPr lang="ru-RU" sz="3500" dirty="0">
                <a:latin typeface="Century Gothic" panose="020B0502020202020204" pitchFamily="34" charset="0"/>
              </a:rPr>
              <a:t>«Двигаться к тому, что не видят другие. Создавать то, чему нет аналогов!»  </a:t>
            </a:r>
          </a:p>
          <a:p>
            <a:pPr marL="0" indent="0">
              <a:buNone/>
            </a:pPr>
            <a:endParaRPr lang="ru-RU" sz="2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0260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4" name="Название 1"/>
          <p:cNvSpPr txBox="1">
            <a:spLocks/>
          </p:cNvSpPr>
          <p:nvPr/>
        </p:nvSpPr>
        <p:spPr>
          <a:xfrm>
            <a:off x="488046" y="1599504"/>
            <a:ext cx="8167915" cy="2884569"/>
          </a:xfrm>
          <a:prstGeom prst="rect">
            <a:avLst/>
          </a:prstGeom>
        </p:spPr>
        <p:txBody>
          <a:bodyPr vert="horz" lIns="81043" tIns="40522" rIns="81043" bIns="40522" rtlCol="0" anchor="ctr">
            <a:no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ru-RU" sz="4000" dirty="0" smtClean="0">
                <a:latin typeface="Exo 2.0 Semi Bold" pitchFamily="50" charset="-52"/>
              </a:rPr>
              <a:t>КАЛЕНДАРЬ</a:t>
            </a: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Exo 2.0 Semi Bold" pitchFamily="50" charset="-52"/>
                <a:ea typeface="+mj-ea"/>
                <a:cs typeface="+mj-cs"/>
              </a:rPr>
              <a:t>МЕРОПРИЯТИЙ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1524010"/>
            <a:ext cx="8229600" cy="377163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>
                <a:latin typeface="Century Gothic" panose="020B0502020202020204" pitchFamily="34" charset="0"/>
              </a:rPr>
              <a:t>Семинары цикла </a:t>
            </a:r>
            <a:r>
              <a:rPr lang="ru-RU" dirty="0">
                <a:latin typeface="Century Gothic" panose="020B0502020202020204" pitchFamily="34" charset="0"/>
              </a:rPr>
              <a:t>«Проблемы эффективной оценки стратегического управления талантами»: </a:t>
            </a:r>
            <a:r>
              <a:rPr lang="ru-RU" dirty="0" smtClean="0">
                <a:latin typeface="Century Gothic" panose="020B0502020202020204" pitchFamily="34" charset="0"/>
              </a:rPr>
              <a:t>2, </a:t>
            </a:r>
            <a:r>
              <a:rPr lang="ru-RU" dirty="0">
                <a:latin typeface="Century Gothic" panose="020B0502020202020204" pitchFamily="34" charset="0"/>
              </a:rPr>
              <a:t>15-17 апреля</a:t>
            </a:r>
          </a:p>
          <a:p>
            <a:pPr lvl="0"/>
            <a:r>
              <a:rPr lang="ru-RU" dirty="0">
                <a:latin typeface="Century Gothic" panose="020B0502020202020204" pitchFamily="34" charset="0"/>
              </a:rPr>
              <a:t>Развертывание деятельности научно-экспертного совета и внедрение «Системы мониторинга и оценки эффективности стратегического управления талантами в Республике Татарстан» </a:t>
            </a:r>
            <a:endParaRPr lang="ru-RU" dirty="0" smtClean="0">
              <a:latin typeface="Century Gothic" panose="020B0502020202020204" pitchFamily="34" charset="0"/>
            </a:endParaRPr>
          </a:p>
          <a:p>
            <a:pPr lvl="0"/>
            <a:r>
              <a:rPr lang="ru-RU" dirty="0" smtClean="0">
                <a:latin typeface="Century Gothic" panose="020B0502020202020204" pitchFamily="34" charset="0"/>
              </a:rPr>
              <a:t>Открытие </a:t>
            </a:r>
            <a:r>
              <a:rPr lang="ru-RU" dirty="0">
                <a:latin typeface="Century Gothic" panose="020B0502020202020204" pitchFamily="34" charset="0"/>
              </a:rPr>
              <a:t>творческих площадок «Конкурсные проекты госпрограммы», НИОКР «Золотой стандарт развития ребенка» на площадках партнерских организаций </a:t>
            </a:r>
          </a:p>
          <a:p>
            <a:pPr lvl="0"/>
            <a:r>
              <a:rPr lang="ru-RU" dirty="0">
                <a:latin typeface="Century Gothic" panose="020B0502020202020204" pitchFamily="34" charset="0"/>
              </a:rPr>
              <a:t>Организация сравнительного международного проектного семинара </a:t>
            </a:r>
            <a:r>
              <a:rPr lang="ru-RU" dirty="0" smtClean="0">
                <a:latin typeface="Century Gothic" panose="020B0502020202020204" pitchFamily="34" charset="0"/>
              </a:rPr>
              <a:t>«Таланты </a:t>
            </a:r>
            <a:r>
              <a:rPr lang="ru-RU" dirty="0">
                <a:latin typeface="Century Gothic" panose="020B0502020202020204" pitchFamily="34" charset="0"/>
              </a:rPr>
              <a:t>мира: лучшие практики развития и поддержки одаренных детей и молодежи» 21 </a:t>
            </a:r>
            <a:r>
              <a:rPr lang="ru-RU" dirty="0" smtClean="0">
                <a:latin typeface="Century Gothic" panose="020B0502020202020204" pitchFamily="34" charset="0"/>
              </a:rPr>
              <a:t>– 23 мая </a:t>
            </a:r>
            <a:r>
              <a:rPr lang="ru-RU" dirty="0">
                <a:latin typeface="Century Gothic" panose="020B0502020202020204" pitchFamily="34" charset="0"/>
              </a:rPr>
              <a:t>(в рамках WS - Казань), </a:t>
            </a:r>
            <a:r>
              <a:rPr lang="ru-RU" dirty="0" smtClean="0">
                <a:latin typeface="Century Gothic" panose="020B0502020202020204" pitchFamily="34" charset="0"/>
              </a:rPr>
              <a:t>9-10 октября </a:t>
            </a:r>
            <a:endParaRPr lang="ru-RU" dirty="0">
              <a:latin typeface="Century Gothic" panose="020B0502020202020204" pitchFamily="34" charset="0"/>
            </a:endParaRPr>
          </a:p>
          <a:p>
            <a:r>
              <a:rPr lang="ru-RU" dirty="0">
                <a:latin typeface="Century Gothic" panose="020B0502020202020204" pitchFamily="34" charset="0"/>
              </a:rPr>
              <a:t>Открытие курса «Управление </a:t>
            </a:r>
            <a:r>
              <a:rPr lang="ru-RU" dirty="0" err="1">
                <a:latin typeface="Century Gothic" panose="020B0502020202020204" pitchFamily="34" charset="0"/>
              </a:rPr>
              <a:t>продюсированием</a:t>
            </a:r>
            <a:r>
              <a:rPr lang="ru-RU" dirty="0">
                <a:latin typeface="Century Gothic" panose="020B0502020202020204" pitchFamily="34" charset="0"/>
              </a:rPr>
              <a:t> талантов» </a:t>
            </a:r>
            <a:r>
              <a:rPr lang="ru-RU" dirty="0" smtClean="0">
                <a:latin typeface="Century Gothic" panose="020B0502020202020204" pitchFamily="34" charset="0"/>
              </a:rPr>
              <a:t>с  </a:t>
            </a:r>
            <a:r>
              <a:rPr lang="ru-RU" dirty="0">
                <a:latin typeface="Century Gothic" panose="020B0502020202020204" pitchFamily="34" charset="0"/>
              </a:rPr>
              <a:t>отбором в рамках «Мой город. Мой Талант</a:t>
            </a:r>
            <a:r>
              <a:rPr lang="ru-RU" dirty="0" smtClean="0">
                <a:latin typeface="Century Gothic" panose="020B0502020202020204" pitchFamily="34" charset="0"/>
              </a:rPr>
              <a:t>»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КАЛЕНДАРЬ</a:t>
            </a:r>
          </a:p>
          <a:p>
            <a:r>
              <a:rPr lang="ru-RU" sz="3200" dirty="0" smtClean="0">
                <a:latin typeface="Exo 2.0 Semi Bold" pitchFamily="50" charset="-52"/>
              </a:rPr>
              <a:t>(март-июнь 2015)</a:t>
            </a:r>
            <a:endParaRPr lang="ru-RU" sz="3200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9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50615"/>
            <a:ext cx="8229600" cy="3771636"/>
          </a:xfrm>
        </p:spPr>
        <p:txBody>
          <a:bodyPr>
            <a:normAutofit/>
          </a:bodyPr>
          <a:lstStyle/>
          <a:p>
            <a:pPr lvl="0"/>
            <a:r>
              <a:rPr lang="ru-RU" sz="2100" dirty="0" smtClean="0">
                <a:latin typeface="Century Gothic" panose="020B0502020202020204" pitchFamily="34" charset="0"/>
              </a:rPr>
              <a:t>Экспо-тур «</a:t>
            </a:r>
            <a:r>
              <a:rPr lang="ru-RU" sz="2100" dirty="0">
                <a:latin typeface="Century Gothic" panose="020B0502020202020204" pitchFamily="34" charset="0"/>
              </a:rPr>
              <a:t>Мой город. Мой талант» по городам РТ </a:t>
            </a:r>
          </a:p>
          <a:p>
            <a:pPr lvl="0"/>
            <a:r>
              <a:rPr lang="ru-RU" sz="2100" dirty="0">
                <a:latin typeface="Century Gothic" panose="020B0502020202020204" pitchFamily="34" charset="0"/>
              </a:rPr>
              <a:t>Развертывание </a:t>
            </a:r>
            <a:r>
              <a:rPr lang="ru-RU" sz="2100" dirty="0" smtClean="0">
                <a:latin typeface="Century Gothic" panose="020B0502020202020204" pitchFamily="34" charset="0"/>
              </a:rPr>
              <a:t>«Казанского </a:t>
            </a:r>
            <a:r>
              <a:rPr lang="ru-RU" sz="2100" dirty="0">
                <a:latin typeface="Century Gothic" panose="020B0502020202020204" pitchFamily="34" charset="0"/>
              </a:rPr>
              <a:t>Открытого </a:t>
            </a:r>
            <a:r>
              <a:rPr lang="ru-RU" sz="2100" dirty="0" smtClean="0">
                <a:latin typeface="Century Gothic" panose="020B0502020202020204" pitchFamily="34" charset="0"/>
              </a:rPr>
              <a:t>Университета Талантов 2.0» в </a:t>
            </a:r>
            <a:r>
              <a:rPr lang="ru-RU" sz="2100" dirty="0">
                <a:latin typeface="Century Gothic" panose="020B0502020202020204" pitchFamily="34" charset="0"/>
              </a:rPr>
              <a:t>сети Интернет </a:t>
            </a:r>
          </a:p>
          <a:p>
            <a:r>
              <a:rPr lang="ru-RU" sz="2100" dirty="0">
                <a:latin typeface="Century Gothic" panose="020B0502020202020204" pitchFamily="34" charset="0"/>
              </a:rPr>
              <a:t>Проведение МШТ в двух территориальных зонах РТ: </a:t>
            </a:r>
            <a:r>
              <a:rPr lang="ru-RU" sz="2100" dirty="0" smtClean="0">
                <a:latin typeface="Century Gothic" panose="020B0502020202020204" pitchFamily="34" charset="0"/>
              </a:rPr>
              <a:t>6-11 июля, 24-29 августа</a:t>
            </a:r>
            <a:endParaRPr lang="ru-RU" sz="21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КАЛЕНДАРЬ</a:t>
            </a:r>
          </a:p>
          <a:p>
            <a:r>
              <a:rPr lang="ru-RU" sz="3200" dirty="0" smtClean="0">
                <a:latin typeface="Exo 2.0 Semi Bold" pitchFamily="50" charset="-52"/>
              </a:rPr>
              <a:t>(апрель-август 2015)</a:t>
            </a:r>
            <a:endParaRPr lang="ru-RU" sz="3200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70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488046" y="1775354"/>
            <a:ext cx="8167915" cy="224026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Exo 2.0 Semi Bold" pitchFamily="50" charset="-52"/>
              </a:rPr>
              <a:t>ГОСУДАРСТВЕННАЯ ПРОГРАММА </a:t>
            </a:r>
            <a:br>
              <a:rPr lang="ru-RU" sz="2400" dirty="0" smtClean="0">
                <a:latin typeface="Exo 2.0 Semi Bold" pitchFamily="50" charset="-52"/>
              </a:rPr>
            </a:br>
            <a:r>
              <a:rPr lang="ru-RU" sz="2400" dirty="0" smtClean="0">
                <a:latin typeface="Exo 2.0 Semi Bold" pitchFamily="50" charset="-52"/>
              </a:rPr>
              <a:t/>
            </a:r>
            <a:br>
              <a:rPr lang="ru-RU" sz="2400" dirty="0" smtClean="0">
                <a:latin typeface="Exo 2.0 Semi Bold" pitchFamily="50" charset="-52"/>
              </a:rPr>
            </a:br>
            <a:r>
              <a:rPr lang="ru-RU" dirty="0" smtClean="0">
                <a:latin typeface="Exo 2.0 Semi Bold" pitchFamily="50" charset="-52"/>
              </a:rPr>
              <a:t>«СТРАТЕГИЧЕСКОЕ УПРАВЛЕНИЕ ТАЛАНТАМИ В РЕСПУБЛИКЕ ТАТАРСТАН НА 2015-2020 ГГ.»</a:t>
            </a:r>
            <a:endParaRPr lang="ru-RU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82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0675"/>
            <a:ext cx="8229600" cy="377163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Century Gothic" panose="020B0502020202020204" pitchFamily="34" charset="0"/>
              </a:rPr>
              <a:t>Проведение </a:t>
            </a:r>
            <a:r>
              <a:rPr lang="ru-RU" dirty="0">
                <a:latin typeface="Century Gothic" panose="020B0502020202020204" pitchFamily="34" charset="0"/>
              </a:rPr>
              <a:t>Межведомственного совета. Оценка первичных результатов</a:t>
            </a:r>
          </a:p>
          <a:p>
            <a:pPr lvl="0"/>
            <a:r>
              <a:rPr lang="ru-RU" dirty="0">
                <a:latin typeface="Century Gothic" panose="020B0502020202020204" pitchFamily="34" charset="0"/>
              </a:rPr>
              <a:t>Развертывание сети победителей конкурсных проектов: </a:t>
            </a:r>
            <a:r>
              <a:rPr lang="ru-RU" dirty="0" smtClean="0">
                <a:latin typeface="Century Gothic" panose="020B0502020202020204" pitchFamily="34" charset="0"/>
              </a:rPr>
              <a:t>«Лаборатория талантов», «Тренинг-классы», «Научный </a:t>
            </a:r>
            <a:r>
              <a:rPr lang="ru-RU" dirty="0" err="1" smtClean="0">
                <a:latin typeface="Century Gothic" panose="020B0502020202020204" pitchFamily="34" charset="0"/>
              </a:rPr>
              <a:t>слэм</a:t>
            </a:r>
            <a:r>
              <a:rPr lang="ru-RU" dirty="0" smtClean="0">
                <a:latin typeface="Century Gothic" panose="020B0502020202020204" pitchFamily="34" charset="0"/>
              </a:rPr>
              <a:t>»</a:t>
            </a:r>
            <a:endParaRPr lang="ru-RU" dirty="0">
              <a:latin typeface="Century Gothic" panose="020B0502020202020204" pitchFamily="34" charset="0"/>
            </a:endParaRPr>
          </a:p>
          <a:p>
            <a:pPr lvl="0"/>
            <a:r>
              <a:rPr lang="ru-RU" dirty="0">
                <a:latin typeface="Century Gothic" panose="020B0502020202020204" pitchFamily="34" charset="0"/>
              </a:rPr>
              <a:t> Проведение «</a:t>
            </a:r>
            <a:r>
              <a:rPr lang="ru-RU" dirty="0" err="1">
                <a:latin typeface="Century Gothic" panose="020B0502020202020204" pitchFamily="34" charset="0"/>
              </a:rPr>
              <a:t>Kazan</a:t>
            </a:r>
            <a:r>
              <a:rPr lang="ru-RU" dirty="0">
                <a:latin typeface="Century Gothic" panose="020B0502020202020204" pitchFamily="34" charset="0"/>
              </a:rPr>
              <a:t>: </a:t>
            </a:r>
            <a:r>
              <a:rPr lang="ru-RU" dirty="0" err="1" smtClean="0">
                <a:latin typeface="Century Gothic" panose="020B0502020202020204" pitchFamily="34" charset="0"/>
              </a:rPr>
              <a:t>Talent</a:t>
            </a:r>
            <a:r>
              <a:rPr lang="ru-RU" dirty="0" smtClean="0">
                <a:latin typeface="Century Gothic" panose="020B0502020202020204" pitchFamily="34" charset="0"/>
              </a:rPr>
              <a:t> </a:t>
            </a:r>
            <a:r>
              <a:rPr lang="ru-RU" dirty="0" err="1" smtClean="0">
                <a:latin typeface="Century Gothic" panose="020B0502020202020204" pitchFamily="34" charset="0"/>
              </a:rPr>
              <a:t>Business</a:t>
            </a:r>
            <a:r>
              <a:rPr lang="ru-RU" dirty="0" smtClean="0">
                <a:latin typeface="Century Gothic" panose="020B0502020202020204" pitchFamily="34" charset="0"/>
              </a:rPr>
              <a:t> </a:t>
            </a:r>
            <a:r>
              <a:rPr lang="ru-RU" dirty="0" err="1" smtClean="0">
                <a:latin typeface="Century Gothic" panose="020B0502020202020204" pitchFamily="34" charset="0"/>
              </a:rPr>
              <a:t>Weekend</a:t>
            </a:r>
            <a:r>
              <a:rPr lang="ru-RU" dirty="0">
                <a:latin typeface="Century Gothic" panose="020B0502020202020204" pitchFamily="34" charset="0"/>
              </a:rPr>
              <a:t>» на платформе «Казанского университета таланта 2.0» с ведущими компаниями Республики Татарстан 10.10, 24.10, 7.11, 21.11, 5.12, 19.12</a:t>
            </a:r>
          </a:p>
          <a:p>
            <a:pPr lvl="0"/>
            <a:r>
              <a:rPr lang="ru-RU" dirty="0">
                <a:latin typeface="Century Gothic" panose="020B0502020202020204" pitchFamily="34" charset="0"/>
              </a:rPr>
              <a:t>«Проведение Российской педагогической «Олимпиады Наставников» по управлению талантами </a:t>
            </a:r>
            <a:r>
              <a:rPr lang="ru-RU" dirty="0" smtClean="0">
                <a:latin typeface="Century Gothic" panose="020B0502020202020204" pitchFamily="34" charset="0"/>
              </a:rPr>
              <a:t>17.09 </a:t>
            </a:r>
            <a:r>
              <a:rPr lang="ru-RU" dirty="0">
                <a:latin typeface="Century Gothic" panose="020B0502020202020204" pitchFamily="34" charset="0"/>
              </a:rPr>
              <a:t>– 19.12</a:t>
            </a:r>
          </a:p>
          <a:p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КАЛЕНДАРЬ</a:t>
            </a:r>
          </a:p>
          <a:p>
            <a:r>
              <a:rPr lang="ru-RU" sz="3200" dirty="0" smtClean="0">
                <a:latin typeface="Exo 2.0 Semi Bold" pitchFamily="50" charset="-52"/>
              </a:rPr>
              <a:t>(сентябрь-ноябрь 2015)</a:t>
            </a:r>
            <a:endParaRPr lang="ru-RU" sz="3200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5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33505"/>
            <a:ext cx="8549640" cy="3771636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Century Gothic" panose="020B0502020202020204" pitchFamily="34" charset="0"/>
              </a:rPr>
              <a:t>Проведение </a:t>
            </a:r>
            <a:r>
              <a:rPr lang="ru-RU" sz="1800" dirty="0">
                <a:latin typeface="Century Gothic" panose="020B0502020202020204" pitchFamily="34" charset="0"/>
              </a:rPr>
              <a:t>специализированного Международного форума  (МШТ</a:t>
            </a:r>
            <a:r>
              <a:rPr lang="ru-RU" sz="1800" dirty="0" smtClean="0">
                <a:latin typeface="Century Gothic" panose="020B0502020202020204" pitchFamily="34" charset="0"/>
              </a:rPr>
              <a:t>) «Открытие талантов» 17- 19.12</a:t>
            </a:r>
            <a:endParaRPr lang="ru-RU" sz="1800" dirty="0">
              <a:latin typeface="Century Gothic" panose="020B0502020202020204" pitchFamily="34" charset="0"/>
            </a:endParaRPr>
          </a:p>
          <a:p>
            <a:r>
              <a:rPr lang="ru-RU" sz="1800" dirty="0" smtClean="0">
                <a:latin typeface="Century Gothic" panose="020B0502020202020204" pitchFamily="34" charset="0"/>
              </a:rPr>
              <a:t>Церемония </a:t>
            </a:r>
            <a:r>
              <a:rPr lang="ru-RU" sz="1800" dirty="0">
                <a:latin typeface="Century Gothic" panose="020B0502020202020204" pitchFamily="34" charset="0"/>
              </a:rPr>
              <a:t>подведения итогов «Республиканской премии в области </a:t>
            </a:r>
            <a:r>
              <a:rPr lang="ru-RU" sz="1800">
                <a:latin typeface="Century Gothic" panose="020B0502020202020204" pitchFamily="34" charset="0"/>
              </a:rPr>
              <a:t>развития </a:t>
            </a:r>
            <a:r>
              <a:rPr lang="ru-RU" sz="1800" smtClean="0">
                <a:latin typeface="Century Gothic" panose="020B0502020202020204" pitchFamily="34" charset="0"/>
              </a:rPr>
              <a:t>талантов» </a:t>
            </a:r>
            <a:r>
              <a:rPr lang="ru-RU" sz="1800" dirty="0" smtClean="0">
                <a:latin typeface="Century Gothic" panose="020B0502020202020204" pitchFamily="34" charset="0"/>
              </a:rPr>
              <a:t>17-19.12</a:t>
            </a:r>
          </a:p>
          <a:p>
            <a:r>
              <a:rPr lang="ru-RU" sz="1800" dirty="0" smtClean="0">
                <a:latin typeface="Century Gothic" panose="020B0502020202020204" pitchFamily="34" charset="0"/>
              </a:rPr>
              <a:t>Публичное </a:t>
            </a:r>
            <a:r>
              <a:rPr lang="ru-RU" sz="1800" dirty="0">
                <a:latin typeface="Century Gothic" panose="020B0502020202020204" pitchFamily="34" charset="0"/>
              </a:rPr>
              <a:t>представление  ежегодного доклада «Стратегическое управление талантами в Республике Татарстан» 17.12 </a:t>
            </a:r>
            <a:endParaRPr lang="ru-RU" sz="1800" dirty="0" smtClean="0">
              <a:latin typeface="Century Gothic" panose="020B0502020202020204" pitchFamily="34" charset="0"/>
            </a:endParaRPr>
          </a:p>
          <a:p>
            <a:r>
              <a:rPr lang="ru-RU" sz="1800" dirty="0" smtClean="0">
                <a:latin typeface="Century Gothic" panose="020B0502020202020204" pitchFamily="34" charset="0"/>
              </a:rPr>
              <a:t>Объявление </a:t>
            </a:r>
            <a:r>
              <a:rPr lang="ru-RU" sz="1800" dirty="0" err="1">
                <a:latin typeface="Century Gothic" panose="020B0502020202020204" pitchFamily="34" charset="0"/>
              </a:rPr>
              <a:t>грантополучателей</a:t>
            </a:r>
            <a:r>
              <a:rPr lang="ru-RU" sz="1800" dirty="0">
                <a:latin typeface="Century Gothic" panose="020B0502020202020204" pitchFamily="34" charset="0"/>
              </a:rPr>
              <a:t> и стипендиатов госпрограммы на 2016 год, включая  победителей  Российской Педагогической Олимпиады Наставников  </a:t>
            </a:r>
            <a:r>
              <a:rPr lang="ru-RU" sz="1800" dirty="0" smtClean="0">
                <a:latin typeface="Century Gothic" panose="020B0502020202020204" pitchFamily="34" charset="0"/>
              </a:rPr>
              <a:t>19.12 </a:t>
            </a:r>
          </a:p>
          <a:p>
            <a:r>
              <a:rPr lang="ru-RU" sz="1800" dirty="0" smtClean="0">
                <a:latin typeface="Century Gothic" panose="020B0502020202020204" pitchFamily="34" charset="0"/>
              </a:rPr>
              <a:t>Презентация </a:t>
            </a:r>
            <a:r>
              <a:rPr lang="ru-RU" sz="1800" dirty="0">
                <a:latin typeface="Century Gothic" panose="020B0502020202020204" pitchFamily="34" charset="0"/>
              </a:rPr>
              <a:t>сборника лучших мировых технологий </a:t>
            </a:r>
            <a:r>
              <a:rPr lang="ru-RU" sz="1800" dirty="0" smtClean="0">
                <a:latin typeface="Century Gothic" panose="020B0502020202020204" pitchFamily="34" charset="0"/>
              </a:rPr>
              <a:t>и практик </a:t>
            </a:r>
            <a:r>
              <a:rPr lang="ru-RU" sz="1800" dirty="0">
                <a:latin typeface="Century Gothic" panose="020B0502020202020204" pitchFamily="34" charset="0"/>
              </a:rPr>
              <a:t>по вопросам развития и </a:t>
            </a:r>
            <a:r>
              <a:rPr lang="ru-RU" sz="1800" dirty="0" smtClean="0">
                <a:latin typeface="Century Gothic" panose="020B0502020202020204" pitchFamily="34" charset="0"/>
              </a:rPr>
              <a:t>управления </a:t>
            </a:r>
            <a:r>
              <a:rPr lang="ru-RU" sz="1800" dirty="0">
                <a:latin typeface="Century Gothic" panose="020B0502020202020204" pitchFamily="34" charset="0"/>
              </a:rPr>
              <a:t>талантами </a:t>
            </a:r>
            <a:r>
              <a:rPr lang="ru-RU" sz="1800" dirty="0" smtClean="0">
                <a:latin typeface="Century Gothic" panose="020B0502020202020204" pitchFamily="34" charset="0"/>
              </a:rPr>
              <a:t>«Открытие талантов» 18.12</a:t>
            </a:r>
            <a:endParaRPr lang="ru-RU" sz="18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КАЛЕНДАРЬ</a:t>
            </a:r>
          </a:p>
          <a:p>
            <a:r>
              <a:rPr lang="ru-RU" sz="3200" dirty="0" smtClean="0">
                <a:latin typeface="Exo 2.0 Semi Bold" pitchFamily="50" charset="-52"/>
              </a:rPr>
              <a:t>(сентябрь-декабрь 2015)</a:t>
            </a:r>
            <a:endParaRPr lang="ru-RU" sz="3200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91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492490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entury Gothic" panose="020B0502020202020204" pitchFamily="34" charset="0"/>
              </a:rPr>
              <a:t>Организация </a:t>
            </a:r>
            <a:r>
              <a:rPr lang="ru-RU" sz="2000" dirty="0">
                <a:latin typeface="Century Gothic" panose="020B0502020202020204" pitchFamily="34" charset="0"/>
              </a:rPr>
              <a:t>– партнер -  это площадка: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entury Gothic" panose="020B0502020202020204" pitchFamily="34" charset="0"/>
              </a:rPr>
              <a:t>g</a:t>
            </a:r>
            <a:r>
              <a:rPr lang="ru-RU" sz="1600" dirty="0" err="1" smtClean="0">
                <a:latin typeface="Century Gothic" panose="020B0502020202020204" pitchFamily="34" charset="0"/>
              </a:rPr>
              <a:t>рофпроб</a:t>
            </a:r>
            <a:r>
              <a:rPr lang="ru-RU" sz="1600" dirty="0" smtClean="0">
                <a:latin typeface="Century Gothic" panose="020B0502020202020204" pitchFamily="34" charset="0"/>
              </a:rPr>
              <a:t> </a:t>
            </a:r>
            <a:r>
              <a:rPr lang="ru-RU" sz="1600" dirty="0">
                <a:latin typeface="Century Gothic" panose="020B0502020202020204" pitchFamily="34" charset="0"/>
              </a:rPr>
              <a:t>и карьерных активностей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экспертной работы по одному из направлений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наставничества  и  стажировок   по профилю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развертывания  конкурсов   госпрограммы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реализация совместных конкурсов, мероприятий</a:t>
            </a: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информационного сотрудничества и </a:t>
            </a:r>
            <a:r>
              <a:rPr lang="ru-RU" sz="1600" dirty="0" err="1" smtClean="0">
                <a:latin typeface="Century Gothic" panose="020B0502020202020204" pitchFamily="34" charset="0"/>
              </a:rPr>
              <a:t>взаимопродвижения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pPr marL="811765" lvl="1" indent="-45720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</a:t>
            </a:r>
            <a:r>
              <a:rPr lang="ru-RU" sz="1600" dirty="0" smtClean="0">
                <a:latin typeface="Century Gothic" panose="020B0502020202020204" pitchFamily="34" charset="0"/>
              </a:rPr>
              <a:t>артнер </a:t>
            </a:r>
            <a:r>
              <a:rPr lang="ru-RU" sz="1600" dirty="0">
                <a:latin typeface="Century Gothic" panose="020B0502020202020204" pitchFamily="34" charset="0"/>
              </a:rPr>
              <a:t>госпрограммы  - заказчик актуальных задач, кейсов, компетенций для молодежи    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entury Gothic" panose="020B0502020202020204" pitchFamily="34" charset="0"/>
              </a:rPr>
              <a:t>Полномочный </a:t>
            </a:r>
            <a:r>
              <a:rPr lang="ru-RU" sz="2000" dirty="0">
                <a:latin typeface="Century Gothic" panose="020B0502020202020204" pitchFamily="34" charset="0"/>
              </a:rPr>
              <a:t>представитель  программы, </a:t>
            </a:r>
            <a:r>
              <a:rPr lang="ru-RU" sz="2000" dirty="0" smtClean="0">
                <a:latin typeface="Century Gothic" panose="020B0502020202020204" pitchFamily="34" charset="0"/>
              </a:rPr>
              <a:t>провайдер</a:t>
            </a:r>
            <a:endParaRPr lang="ru-RU" sz="2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Century Gothic" panose="020B0502020202020204" pitchFamily="34" charset="0"/>
              </a:rPr>
              <a:t>Наставник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5"/>
            <a:ext cx="4209804" cy="9758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300" dirty="0" smtClean="0">
                <a:latin typeface="Exo 2.0 Semi Bold"/>
              </a:rPr>
              <a:t>ВАША РОЛЬ В РЕАЛИЗАЦИИ ПРОГРАММЫ</a:t>
            </a:r>
            <a:endParaRPr lang="ru-RU" sz="23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6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4" name="Название 1"/>
          <p:cNvSpPr txBox="1">
            <a:spLocks/>
          </p:cNvSpPr>
          <p:nvPr/>
        </p:nvSpPr>
        <p:spPr>
          <a:xfrm>
            <a:off x="488047" y="479365"/>
            <a:ext cx="3249564" cy="675066"/>
          </a:xfrm>
          <a:prstGeom prst="rect">
            <a:avLst/>
          </a:prstGeom>
        </p:spPr>
        <p:txBody>
          <a:bodyPr vert="horz" lIns="81043" tIns="40522" rIns="81043" bIns="40522" rtlCol="0" anchor="ctr">
            <a:no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ru-RU" sz="4000" dirty="0" smtClean="0">
                <a:latin typeface="Exo 2.0 Semi Bold" pitchFamily="50" charset="-52"/>
              </a:rPr>
              <a:t>КОНТАКТЫ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1333505"/>
            <a:ext cx="8412480" cy="3837585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Century Gothic" panose="020B0502020202020204" pitchFamily="34" charset="0"/>
              </a:rPr>
              <a:t>Группа В Контакте «Открытый Университет Талантов»</a:t>
            </a:r>
          </a:p>
          <a:p>
            <a:pPr marL="0" indent="0">
              <a:buNone/>
            </a:pPr>
            <a:r>
              <a:rPr lang="ru-RU" sz="1600" b="1" dirty="0" smtClean="0">
                <a:latin typeface="Century Gothic" panose="020B0502020202020204" pitchFamily="34" charset="0"/>
              </a:rPr>
              <a:t>       </a:t>
            </a:r>
            <a:r>
              <a:rPr lang="en-US" sz="1600" b="1" dirty="0" smtClean="0">
                <a:latin typeface="Century Gothic" panose="020B0502020202020204" pitchFamily="34" charset="0"/>
              </a:rPr>
              <a:t>https</a:t>
            </a:r>
            <a:r>
              <a:rPr lang="en-US" sz="1600" b="1" dirty="0">
                <a:latin typeface="Century Gothic" panose="020B0502020202020204" pitchFamily="34" charset="0"/>
              </a:rPr>
              <a:t>://vk.com/utalents_ru</a:t>
            </a:r>
            <a:endParaRPr lang="ru-RU" sz="1600" b="1" dirty="0" smtClean="0">
              <a:latin typeface="Century Gothic" panose="020B0502020202020204" pitchFamily="34" charset="0"/>
            </a:endParaRPr>
          </a:p>
          <a:p>
            <a:endParaRPr lang="ru-RU" sz="1600" b="1" dirty="0" smtClean="0">
              <a:latin typeface="Century Gothic" panose="020B0502020202020204" pitchFamily="34" charset="0"/>
            </a:endParaRPr>
          </a:p>
          <a:p>
            <a:r>
              <a:rPr lang="ru-RU" sz="1600" b="1" dirty="0" smtClean="0">
                <a:latin typeface="Century Gothic" panose="020B0502020202020204" pitchFamily="34" charset="0"/>
              </a:rPr>
              <a:t>Ольга Кириенко</a:t>
            </a:r>
            <a:endParaRPr lang="ru-RU" sz="16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Century Gothic" panose="020B0502020202020204" pitchFamily="34" charset="0"/>
              </a:rPr>
              <a:t> </a:t>
            </a:r>
            <a:r>
              <a:rPr lang="ru-RU" sz="1600" b="1" dirty="0" smtClean="0">
                <a:latin typeface="Century Gothic" panose="020B0502020202020204" pitchFamily="34" charset="0"/>
              </a:rPr>
              <a:t>      </a:t>
            </a:r>
            <a:r>
              <a:rPr lang="ru-RU" sz="1600" dirty="0" smtClean="0">
                <a:latin typeface="Century Gothic" panose="020B0502020202020204" pitchFamily="34" charset="0"/>
              </a:rPr>
              <a:t>Руководитель </a:t>
            </a:r>
            <a:r>
              <a:rPr lang="ru-RU" sz="1600" dirty="0">
                <a:latin typeface="Century Gothic" panose="020B0502020202020204" pitchFamily="34" charset="0"/>
              </a:rPr>
              <a:t>направления </a:t>
            </a:r>
            <a:r>
              <a:rPr lang="ru-RU" sz="1600" dirty="0" smtClean="0">
                <a:latin typeface="Century Gothic" panose="020B0502020202020204" pitchFamily="34" charset="0"/>
              </a:rPr>
              <a:t>«Открытое сообщество наставников"</a:t>
            </a:r>
            <a:endParaRPr lang="ru-RU" sz="1600" dirty="0">
              <a:latin typeface="Century Gothic" panose="020B0502020202020204" pitchFamily="34" charset="0"/>
            </a:endParaRPr>
          </a:p>
          <a:p>
            <a:pPr marL="405217" lvl="1" indent="0">
              <a:buNone/>
            </a:pPr>
            <a:r>
              <a:rPr lang="ru-RU" sz="1600" dirty="0">
                <a:latin typeface="Century Gothic" panose="020B0502020202020204" pitchFamily="34" charset="0"/>
              </a:rPr>
              <a:t>+7 (</a:t>
            </a:r>
            <a:r>
              <a:rPr lang="ru-RU" sz="1600" dirty="0" smtClean="0">
                <a:latin typeface="Century Gothic" panose="020B0502020202020204" pitchFamily="34" charset="0"/>
              </a:rPr>
              <a:t>9</a:t>
            </a:r>
            <a:r>
              <a:rPr lang="en-US" sz="1600" dirty="0" smtClean="0">
                <a:latin typeface="Century Gothic" panose="020B0502020202020204" pitchFamily="34" charset="0"/>
              </a:rPr>
              <a:t>39</a:t>
            </a:r>
            <a:r>
              <a:rPr lang="ru-RU" sz="1600" dirty="0" smtClean="0">
                <a:latin typeface="Century Gothic" panose="020B0502020202020204" pitchFamily="34" charset="0"/>
              </a:rPr>
              <a:t>) </a:t>
            </a:r>
            <a:r>
              <a:rPr lang="en-US" sz="1600" dirty="0" smtClean="0">
                <a:latin typeface="Century Gothic" panose="020B0502020202020204" pitchFamily="34" charset="0"/>
              </a:rPr>
              <a:t>742</a:t>
            </a:r>
            <a:r>
              <a:rPr lang="ru-RU" sz="1600" dirty="0" smtClean="0">
                <a:latin typeface="Century Gothic" panose="020B0502020202020204" pitchFamily="34" charset="0"/>
              </a:rPr>
              <a:t>-</a:t>
            </a:r>
            <a:r>
              <a:rPr lang="en-US" sz="1600" dirty="0" smtClean="0">
                <a:latin typeface="Century Gothic" panose="020B0502020202020204" pitchFamily="34" charset="0"/>
              </a:rPr>
              <a:t>31</a:t>
            </a:r>
            <a:r>
              <a:rPr lang="ru-RU" sz="1600" dirty="0" smtClean="0">
                <a:latin typeface="Century Gothic" panose="020B0502020202020204" pitchFamily="34" charset="0"/>
              </a:rPr>
              <a:t>-</a:t>
            </a:r>
            <a:r>
              <a:rPr lang="en-US" sz="1600" dirty="0" smtClean="0">
                <a:latin typeface="Century Gothic" panose="020B0502020202020204" pitchFamily="34" charset="0"/>
              </a:rPr>
              <a:t>51</a:t>
            </a:r>
            <a:endParaRPr lang="ru-RU" sz="1600" dirty="0">
              <a:latin typeface="Century Gothic" panose="020B0502020202020204" pitchFamily="34" charset="0"/>
            </a:endParaRPr>
          </a:p>
          <a:p>
            <a:pPr marL="405217" lvl="1" indent="0">
              <a:buNone/>
            </a:pPr>
            <a:r>
              <a:rPr lang="en-US" sz="1600" dirty="0" err="1" smtClean="0">
                <a:latin typeface="Century Gothic" panose="020B0502020202020204" pitchFamily="34" charset="0"/>
                <a:hlinkClick r:id="rId4"/>
              </a:rPr>
              <a:t>kirienkoo</a:t>
            </a:r>
            <a:r>
              <a:rPr lang="ru-RU" sz="1600" dirty="0" smtClean="0">
                <a:latin typeface="Century Gothic" panose="020B0502020202020204" pitchFamily="34" charset="0"/>
                <a:hlinkClick r:id="rId4"/>
              </a:rPr>
              <a:t>@</a:t>
            </a:r>
            <a:r>
              <a:rPr lang="ru-RU" sz="1600" dirty="0" err="1" smtClean="0">
                <a:latin typeface="Century Gothic" panose="020B0502020202020204" pitchFamily="34" charset="0"/>
                <a:hlinkClick r:id="rId4"/>
              </a:rPr>
              <a:t>mail</a:t>
            </a:r>
            <a:r>
              <a:rPr lang="ru-RU" sz="1600" dirty="0" smtClean="0">
                <a:latin typeface="Century Gothic" panose="020B0502020202020204" pitchFamily="34" charset="0"/>
                <a:hlinkClick r:id="rId4"/>
              </a:rPr>
              <a:t>.</a:t>
            </a:r>
            <a:r>
              <a:rPr lang="en-US" sz="1600" dirty="0" err="1" smtClean="0">
                <a:latin typeface="Century Gothic" panose="020B0502020202020204" pitchFamily="34" charset="0"/>
                <a:hlinkClick r:id="rId4"/>
              </a:rPr>
              <a:t>ru</a:t>
            </a:r>
            <a:r>
              <a:rPr lang="en-US" sz="1600" dirty="0" smtClean="0">
                <a:latin typeface="Century Gothic" panose="020B0502020202020204" pitchFamily="34" charset="0"/>
              </a:rPr>
              <a:t> </a:t>
            </a:r>
            <a:endParaRPr lang="ru-RU" sz="1600" dirty="0">
              <a:latin typeface="Century Gothic" panose="020B0502020202020204" pitchFamily="34" charset="0"/>
            </a:endParaRPr>
          </a:p>
          <a:p>
            <a:endParaRPr lang="ru-RU" sz="1600" dirty="0">
              <a:latin typeface="Century Gothic" panose="020B0502020202020204" pitchFamily="34" charset="0"/>
            </a:endParaRPr>
          </a:p>
          <a:p>
            <a:r>
              <a:rPr lang="ru-RU" sz="1600" b="1" dirty="0" smtClean="0">
                <a:latin typeface="Century Gothic" panose="020B0502020202020204" pitchFamily="34" charset="0"/>
              </a:rPr>
              <a:t>Дарья </a:t>
            </a:r>
            <a:r>
              <a:rPr lang="ru-RU" sz="1600" b="1" dirty="0" err="1" smtClean="0">
                <a:latin typeface="Century Gothic" panose="020B0502020202020204" pitchFamily="34" charset="0"/>
              </a:rPr>
              <a:t>Медякова</a:t>
            </a:r>
            <a:endParaRPr lang="ru-RU" sz="16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Century Gothic" panose="020B0502020202020204" pitchFamily="34" charset="0"/>
              </a:rPr>
              <a:t> </a:t>
            </a:r>
            <a:r>
              <a:rPr lang="ru-RU" sz="1600" b="1" dirty="0" smtClean="0">
                <a:latin typeface="Century Gothic" panose="020B0502020202020204" pitchFamily="34" charset="0"/>
              </a:rPr>
              <a:t>      </a:t>
            </a:r>
            <a:r>
              <a:rPr lang="ru-RU" sz="1600" dirty="0" smtClean="0">
                <a:latin typeface="Century Gothic" panose="020B0502020202020204" pitchFamily="34" charset="0"/>
              </a:rPr>
              <a:t>Руководитель </a:t>
            </a:r>
            <a:r>
              <a:rPr lang="ru-RU" sz="1600" dirty="0">
                <a:latin typeface="Century Gothic" panose="020B0502020202020204" pitchFamily="34" charset="0"/>
              </a:rPr>
              <a:t>направления </a:t>
            </a:r>
            <a:r>
              <a:rPr lang="ru-RU" sz="1600" dirty="0" smtClean="0">
                <a:latin typeface="Century Gothic" panose="020B0502020202020204" pitchFamily="34" charset="0"/>
              </a:rPr>
              <a:t>«Партнерское взаимодействие»</a:t>
            </a:r>
            <a:endParaRPr lang="ru-RU" sz="1600" dirty="0">
              <a:latin typeface="Century Gothic" panose="020B0502020202020204" pitchFamily="34" charset="0"/>
            </a:endParaRPr>
          </a:p>
          <a:p>
            <a:pPr marL="405217" lvl="1" indent="0">
              <a:buNone/>
            </a:pPr>
            <a:r>
              <a:rPr lang="ru-RU" sz="1600" dirty="0">
                <a:latin typeface="Century Gothic" panose="020B0502020202020204" pitchFamily="34" charset="0"/>
              </a:rPr>
              <a:t>+7 (917) </a:t>
            </a:r>
            <a:r>
              <a:rPr lang="ru-RU" sz="1600" dirty="0" smtClean="0">
                <a:latin typeface="Century Gothic" panose="020B0502020202020204" pitchFamily="34" charset="0"/>
              </a:rPr>
              <a:t>993-07-78</a:t>
            </a:r>
            <a:endParaRPr lang="ru-RU" sz="1600" dirty="0">
              <a:latin typeface="Century Gothic" panose="020B0502020202020204" pitchFamily="34" charset="0"/>
            </a:endParaRPr>
          </a:p>
          <a:p>
            <a:pPr marL="405217" lvl="1" indent="0">
              <a:buNone/>
            </a:pPr>
            <a:r>
              <a:rPr lang="en-US" sz="1600" dirty="0" smtClean="0">
                <a:hlinkClick r:id="rId5"/>
              </a:rPr>
              <a:t>dmedyakova@gmail.com</a:t>
            </a:r>
            <a:r>
              <a:rPr lang="ru-RU" sz="1600" dirty="0" smtClean="0"/>
              <a:t> </a:t>
            </a:r>
            <a:endParaRPr lang="ru-RU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50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50092" y="405367"/>
            <a:ext cx="4114800" cy="9525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Exo 2.0 Semi Bold" pitchFamily="50" charset="-52"/>
              </a:rPr>
              <a:t>ЦЕЛЬ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xo 2.0 Semi Bold" pitchFamily="50" charset="-52"/>
              </a:rPr>
              <a:t> </a:t>
            </a:r>
            <a:r>
              <a:rPr lang="ru-RU" sz="3200" dirty="0" smtClean="0">
                <a:latin typeface="Exo 2.0 Semi Bold" pitchFamily="50" charset="-52"/>
              </a:rPr>
              <a:t>ПРОГРАММЫ</a:t>
            </a:r>
            <a:endParaRPr lang="ru-RU" sz="3200" dirty="0">
              <a:latin typeface="Exo 2.0 Semi Bold" pitchFamily="50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6813" y="1635978"/>
            <a:ext cx="7315207" cy="3287710"/>
          </a:xfrm>
        </p:spPr>
        <p:txBody>
          <a:bodyPr>
            <a:normAutofit fontScale="92500"/>
          </a:bodyPr>
          <a:lstStyle/>
          <a:p>
            <a:pPr marL="176213" indent="0">
              <a:lnSpc>
                <a:spcPct val="150000"/>
              </a:lnSpc>
              <a:buNone/>
            </a:pPr>
            <a:r>
              <a:rPr lang="ru-RU" sz="2500" dirty="0">
                <a:latin typeface="Century Gothic" pitchFamily="34" charset="0"/>
              </a:rPr>
              <a:t>Обеспечение развертывания преемственной системы развития интеллектуально–творческого потенциала детей, молодежи и стратегическое управление талантами в интересах инновационного развития </a:t>
            </a:r>
            <a:r>
              <a:rPr lang="ru-RU" sz="2500" dirty="0" smtClean="0">
                <a:latin typeface="Century Gothic" pitchFamily="34" charset="0"/>
              </a:rPr>
              <a:t>Республики Татарстан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xmlns="" val="266742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550" y="1461072"/>
            <a:ext cx="7338060" cy="381058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dirty="0">
                <a:latin typeface="Century Gothic" pitchFamily="34" charset="0"/>
              </a:rPr>
              <a:t>Популяризация возможностей развития в РТ, эффективные коммуникации с молодежной и родительской аудиториями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dirty="0">
                <a:latin typeface="Century Gothic" pitchFamily="34" charset="0"/>
              </a:rPr>
              <a:t>Формирование объединенных ресурсных площадок и развитие межведомственного сотрудничества в управлении талантами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dirty="0">
                <a:latin typeface="Century Gothic" pitchFamily="34" charset="0"/>
              </a:rPr>
              <a:t>Развитие в Республике Татарстан конкурентоспособного научно-внедренческого молодежного сообщества и сети проектно-изыскательских площадок для детей и молодежи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dirty="0">
                <a:latin typeface="Century Gothic" pitchFamily="34" charset="0"/>
              </a:rPr>
              <a:t>Внедрение лучших моделей развития прорывных компетенций для детей и молодежи, формирование ценностных ориентаций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700" dirty="0">
                <a:latin typeface="Century Gothic" pitchFamily="34" charset="0"/>
              </a:rPr>
              <a:t>Внедрение инновационных механизмов кадрового менеджмента, </a:t>
            </a:r>
            <a:r>
              <a:rPr lang="ru-RU" sz="1700" dirty="0" err="1">
                <a:latin typeface="Century Gothic" pitchFamily="34" charset="0"/>
              </a:rPr>
              <a:t>продюсирования</a:t>
            </a:r>
            <a:r>
              <a:rPr lang="ru-RU" sz="1700" dirty="0">
                <a:latin typeface="Century Gothic" pitchFamily="34" charset="0"/>
              </a:rPr>
              <a:t> одаренных детей, молодежи</a:t>
            </a:r>
            <a:endParaRPr lang="ru-RU" sz="1700" dirty="0" smtClean="0">
              <a:latin typeface="Century Gothic" pitchFamily="34" charset="0"/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114922" y="405367"/>
            <a:ext cx="2259000" cy="952500"/>
          </a:xfrm>
          <a:prstGeom prst="rect">
            <a:avLst/>
          </a:prstGeom>
        </p:spPr>
        <p:txBody>
          <a:bodyPr vert="horz" lIns="81043" tIns="40522" rIns="81043" bIns="40522" rtlCol="0" anchor="ctr">
            <a:normAutofit/>
          </a:bodyPr>
          <a:lstStyle/>
          <a:p>
            <a:pPr marL="0" marR="0" lvl="0" indent="0" algn="ctr" defTabSz="405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Exo 2.0 Semi Bold" pitchFamily="50" charset="-52"/>
                <a:ea typeface="+mj-ea"/>
                <a:cs typeface="+mj-cs"/>
              </a:rPr>
              <a:t>ЗАДАЧИ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Exo 2.0 Semi Bold" pitchFamily="50" charset="-52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894" y="1529652"/>
            <a:ext cx="363066" cy="3630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894" y="2144178"/>
            <a:ext cx="363066" cy="363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894" y="2886305"/>
            <a:ext cx="363066" cy="3630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895" y="3592272"/>
            <a:ext cx="363066" cy="363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895" y="4191041"/>
            <a:ext cx="367393" cy="36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03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4" name="Название 1"/>
          <p:cNvSpPr txBox="1">
            <a:spLocks/>
          </p:cNvSpPr>
          <p:nvPr/>
        </p:nvSpPr>
        <p:spPr>
          <a:xfrm>
            <a:off x="488046" y="1599504"/>
            <a:ext cx="8167915" cy="2884569"/>
          </a:xfrm>
          <a:prstGeom prst="rect">
            <a:avLst/>
          </a:prstGeom>
        </p:spPr>
        <p:txBody>
          <a:bodyPr vert="horz" lIns="81043" tIns="40522" rIns="81043" bIns="40522" rtlCol="0" anchor="ctr">
            <a:no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ru-RU" sz="3500" dirty="0" smtClean="0">
                <a:latin typeface="Exo 2.0 Semi Bold" pitchFamily="50" charset="-52"/>
              </a:rPr>
              <a:t>ОЖИДАЕМЫЕ КОНЕЧНЫЕ РЕЗУЛЬТАТЫ РЕАЛИЗАЦИИ ЦЕЛЕЙ И ЗАДАЧ ПРОГРАММЫ</a:t>
            </a:r>
            <a:br>
              <a:rPr lang="ru-RU" sz="3500" dirty="0" smtClean="0">
                <a:latin typeface="Exo 2.0 Semi Bold" pitchFamily="50" charset="-52"/>
              </a:rPr>
            </a:br>
            <a:r>
              <a:rPr lang="ru-RU" sz="2400" dirty="0" smtClean="0">
                <a:latin typeface="Century Gothic" pitchFamily="34" charset="0"/>
              </a:rPr>
              <a:t>(индикаторы оценки результатов) </a:t>
            </a:r>
            <a:endParaRPr kumimoji="0" lang="ru-RU" sz="3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471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2" name="Содержимое 2"/>
          <p:cNvSpPr txBox="1">
            <a:spLocks/>
          </p:cNvSpPr>
          <p:nvPr/>
        </p:nvSpPr>
        <p:spPr>
          <a:xfrm>
            <a:off x="457200" y="1333505"/>
            <a:ext cx="8229600" cy="37716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405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Удельный вес муниципальных образований РТ, внедривших эффективные практики неформального образования - 100%.</a:t>
            </a:r>
          </a:p>
          <a:p>
            <a:pPr marL="342900" marR="0" lvl="0" indent="-342900" algn="l" defTabSz="405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Увеличение суммарной доли предприятий и компаний, системно участвующих в развитии кадровых проектов профориентации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 -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до 60 единиц.</a:t>
            </a:r>
          </a:p>
          <a:p>
            <a:pPr marL="342900" marR="0" lvl="0" indent="-342900" algn="l" defTabSz="405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Объем сетевого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профсообщества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 педагогов, специалистов, тренеров - 2280 человек.</a:t>
            </a:r>
          </a:p>
          <a:p>
            <a:pPr marL="342900" marR="0" lvl="0" indent="-342900" algn="l" defTabSz="405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noProof="0" dirty="0" smtClean="0">
                <a:latin typeface="Century Gothic" panose="020B0502020202020204" pitchFamily="34" charset="0"/>
              </a:rPr>
              <a:t>С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истемное участие и неформальное обучение детей и молодежи выпускных возрастов в режиме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профпроб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 и карьерной навигации на предприятиях РТ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 -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rPr>
              <a:t> 45 000 человек.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 2020 ГОДУ</a:t>
            </a:r>
            <a:endParaRPr lang="ru-RU" sz="3200" dirty="0">
              <a:latin typeface="Exo 2.0 Semi Bold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81214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900" dirty="0" smtClean="0">
                <a:latin typeface="Century Gothic" panose="020B0502020202020204" pitchFamily="34" charset="0"/>
              </a:rPr>
              <a:t>Доля детей </a:t>
            </a:r>
            <a:r>
              <a:rPr lang="ru-RU" sz="1900" dirty="0">
                <a:latin typeface="Century Gothic" panose="020B0502020202020204" pitchFamily="34" charset="0"/>
              </a:rPr>
              <a:t>и молодежи, устойчиво вовлеченных в проектную деятельность по развитию потенциала и решению задач развития республики на площадках </a:t>
            </a:r>
            <a:r>
              <a:rPr lang="ru-RU" sz="1900" dirty="0" smtClean="0">
                <a:latin typeface="Century Gothic" panose="020B0502020202020204" pitchFamily="34" charset="0"/>
              </a:rPr>
              <a:t>программы - 18850 </a:t>
            </a:r>
            <a:r>
              <a:rPr lang="ru-RU" sz="1900" dirty="0">
                <a:latin typeface="Century Gothic" panose="020B0502020202020204" pitchFamily="34" charset="0"/>
              </a:rPr>
              <a:t>человек</a:t>
            </a:r>
            <a:r>
              <a:rPr lang="ru-RU" sz="1900" dirty="0" smtClean="0">
                <a:latin typeface="Century Gothic" panose="020B0502020202020204" pitchFamily="34" charset="0"/>
              </a:rPr>
              <a:t>.</a:t>
            </a:r>
            <a:endParaRPr lang="ru-RU" sz="19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 smtClean="0">
                <a:latin typeface="Century Gothic" panose="020B0502020202020204" pitchFamily="34" charset="0"/>
              </a:rPr>
              <a:t>Доступная инфраструктура </a:t>
            </a:r>
            <a:r>
              <a:rPr lang="ru-RU" sz="1900" dirty="0">
                <a:latin typeface="Century Gothic" panose="020B0502020202020204" pitchFamily="34" charset="0"/>
              </a:rPr>
              <a:t>индивидуальной образовательной продюсерской поддержки для молодежи, обладающей наивысшими </a:t>
            </a:r>
            <a:r>
              <a:rPr lang="ru-RU" sz="1900" dirty="0" smtClean="0">
                <a:latin typeface="Century Gothic" panose="020B0502020202020204" pitchFamily="34" charset="0"/>
              </a:rPr>
              <a:t>достижениями - </a:t>
            </a:r>
            <a:r>
              <a:rPr lang="ru-RU" sz="1900" dirty="0">
                <a:latin typeface="Century Gothic" panose="020B0502020202020204" pitchFamily="34" charset="0"/>
              </a:rPr>
              <a:t>1600 программ</a:t>
            </a:r>
            <a:r>
              <a:rPr lang="ru-RU" sz="1900" dirty="0" smtClean="0">
                <a:latin typeface="Century Gothic" panose="020B0502020202020204" pitchFamily="34" charset="0"/>
              </a:rPr>
              <a:t>.</a:t>
            </a:r>
            <a:endParaRPr lang="ru-RU" sz="19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>
                <a:latin typeface="Century Gothic" panose="020B0502020202020204" pitchFamily="34" charset="0"/>
              </a:rPr>
              <a:t>Повышение уровня владения молодежи прорывными компетенциями в системе международной квалификационной </a:t>
            </a:r>
            <a:r>
              <a:rPr lang="ru-RU" sz="1900" dirty="0" smtClean="0">
                <a:latin typeface="Century Gothic" panose="020B0502020202020204" pitchFamily="34" charset="0"/>
              </a:rPr>
              <a:t>оценки - </a:t>
            </a:r>
            <a:r>
              <a:rPr lang="ru-RU" sz="1900" dirty="0">
                <a:latin typeface="Century Gothic" panose="020B0502020202020204" pitchFamily="34" charset="0"/>
              </a:rPr>
              <a:t>4,0 по 5-и балльной шкале</a:t>
            </a:r>
            <a:r>
              <a:rPr lang="ru-RU" sz="1900" dirty="0" smtClean="0">
                <a:latin typeface="Century Gothic" panose="020B0502020202020204" pitchFamily="34" charset="0"/>
              </a:rPr>
              <a:t>.</a:t>
            </a:r>
            <a:endParaRPr lang="ru-RU" sz="19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>
                <a:latin typeface="Century Gothic" panose="020B0502020202020204" pitchFamily="34" charset="0"/>
              </a:rPr>
              <a:t>Удельный вес созданных рабочих мест для выпускников  программы  «Первый контракт» либо «</a:t>
            </a:r>
            <a:r>
              <a:rPr lang="ru-RU" sz="1900" dirty="0" err="1">
                <a:latin typeface="Century Gothic" panose="020B0502020202020204" pitchFamily="34" charset="0"/>
              </a:rPr>
              <a:t>Самозанятость</a:t>
            </a:r>
            <a:r>
              <a:rPr lang="ru-RU" sz="1900" dirty="0" smtClean="0">
                <a:latin typeface="Century Gothic" panose="020B0502020202020204" pitchFamily="34" charset="0"/>
              </a:rPr>
              <a:t>» </a:t>
            </a:r>
            <a:r>
              <a:rPr lang="ru-RU" sz="1900" dirty="0">
                <a:latin typeface="Century Gothic" panose="020B0502020202020204" pitchFamily="34" charset="0"/>
              </a:rPr>
              <a:t>- 100%.</a:t>
            </a:r>
            <a:r>
              <a:rPr lang="ru-RU" sz="1900" dirty="0" smtClean="0">
                <a:latin typeface="Century Gothic" panose="020B0502020202020204" pitchFamily="34" charset="0"/>
              </a:rPr>
              <a:t> </a:t>
            </a:r>
            <a:endParaRPr lang="ru-RU" sz="19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150092" y="405367"/>
            <a:ext cx="4114800" cy="9525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Exo 2.0 Semi Bold" pitchFamily="50" charset="-52"/>
              </a:rPr>
              <a:t>К 2020 ГОДУ</a:t>
            </a:r>
            <a:endParaRPr lang="ru-RU" sz="3200" dirty="0">
              <a:latin typeface="Exo 2.0 Semi Bold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01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229600" cy="377163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Развертывание образовательно-коммуникационной платформы   государственной программы «Казанского открытого университета талантов  2.0.» в информационно-телекоммуникационной  сети  «Интернет</a:t>
            </a:r>
            <a:r>
              <a:rPr lang="ru-RU" sz="2000" dirty="0" smtClean="0">
                <a:latin typeface="Century Gothic" panose="020B0502020202020204" pitchFamily="34" charset="0"/>
              </a:rPr>
              <a:t>»</a:t>
            </a:r>
            <a:endParaRPr lang="ru-RU" sz="2000" dirty="0">
              <a:latin typeface="Century Gothic" panose="020B0502020202020204" pitchFamily="34" charset="0"/>
            </a:endParaRPr>
          </a:p>
          <a:p>
            <a:r>
              <a:rPr lang="ru-RU" sz="2000" dirty="0">
                <a:latin typeface="Century Gothic" panose="020B0502020202020204" pitchFamily="34" charset="0"/>
              </a:rPr>
              <a:t>Развертывание работы функциональной команды проектных управляющих Университета 2.0. 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Информационная поддержка государственной программы. Информирование населения  о реализации государственной программы «Стратегическое управление талантами в Республике Татарстан на 2015-2020 годы»</a:t>
            </a: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5"/>
            <a:ext cx="4530437" cy="97584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dirty="0" smtClean="0">
                <a:latin typeface="Exo 2.0 Semi Bold"/>
              </a:rPr>
              <a:t>ЗАДАЧА </a:t>
            </a:r>
            <a:r>
              <a:rPr lang="ru-RU" sz="3400" dirty="0">
                <a:latin typeface="Exo 2.0 Semi Bold"/>
              </a:rPr>
              <a:t>1. Популяризация возможностей развития в </a:t>
            </a:r>
            <a:r>
              <a:rPr lang="ru-RU" sz="3400" dirty="0" smtClean="0">
                <a:latin typeface="Exo 2.0 Semi Bold"/>
              </a:rPr>
              <a:t>РТ</a:t>
            </a:r>
            <a:endParaRPr lang="ru-RU" sz="3400" dirty="0">
              <a:latin typeface="Exo 2.0 Semi Bold"/>
            </a:endParaRPr>
          </a:p>
          <a:p>
            <a:pPr algn="l"/>
            <a:endParaRPr lang="ru-RU" sz="32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68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idays\Desktop\мшт\01брендирование\ljF-7LYlfd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92" y="0"/>
            <a:ext cx="9144003" cy="5715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14"/>
            <a:ext cx="8229600" cy="3771636"/>
          </a:xfrm>
        </p:spPr>
        <p:txBody>
          <a:bodyPr>
            <a:noAutofit/>
          </a:bodyPr>
          <a:lstStyle/>
          <a:p>
            <a:r>
              <a:rPr lang="ru-RU" sz="2200" dirty="0">
                <a:latin typeface="Century Gothic" panose="020B0502020202020204" pitchFamily="34" charset="0"/>
              </a:rPr>
              <a:t>Формирование научно-экспертного совета и внедрение «Системы мониторинга и оценки эффективности стратегического управления талантами в Республике </a:t>
            </a:r>
            <a:r>
              <a:rPr lang="ru-RU" sz="2200" dirty="0" smtClean="0">
                <a:latin typeface="Century Gothic" panose="020B0502020202020204" pitchFamily="34" charset="0"/>
              </a:rPr>
              <a:t>Татарстан»</a:t>
            </a:r>
          </a:p>
          <a:p>
            <a:r>
              <a:rPr lang="ru-RU" sz="2200" dirty="0" smtClean="0">
                <a:latin typeface="Century Gothic" panose="020B0502020202020204" pitchFamily="34" charset="0"/>
              </a:rPr>
              <a:t>Выставочная  площадка  </a:t>
            </a:r>
            <a:r>
              <a:rPr lang="ru-RU" sz="2200" dirty="0">
                <a:latin typeface="Century Gothic" panose="020B0502020202020204" pitchFamily="34" charset="0"/>
              </a:rPr>
              <a:t>«Мой город. Мой талант</a:t>
            </a:r>
            <a:r>
              <a:rPr lang="ru-RU" sz="2200" dirty="0" smtClean="0">
                <a:latin typeface="Century Gothic" panose="020B0502020202020204" pitchFamily="34" charset="0"/>
              </a:rPr>
              <a:t>»</a:t>
            </a:r>
            <a:endParaRPr lang="ru-RU" sz="2200" dirty="0">
              <a:latin typeface="Century Gothic" panose="020B0502020202020204" pitchFamily="34" charset="0"/>
            </a:endParaRPr>
          </a:p>
          <a:p>
            <a:r>
              <a:rPr lang="ru-RU" sz="2200" dirty="0" smtClean="0">
                <a:latin typeface="Century Gothic" panose="020B0502020202020204" pitchFamily="34" charset="0"/>
              </a:rPr>
              <a:t>Летняя молодежная школа «Открытие талантов»</a:t>
            </a:r>
          </a:p>
          <a:p>
            <a:r>
              <a:rPr lang="ru-RU" sz="2200" dirty="0" smtClean="0">
                <a:latin typeface="Century Gothic" panose="020B0502020202020204" pitchFamily="34" charset="0"/>
              </a:rPr>
              <a:t>Конкурс </a:t>
            </a:r>
            <a:r>
              <a:rPr lang="ru-RU" sz="2200" dirty="0">
                <a:latin typeface="Century Gothic" panose="020B0502020202020204" pitchFamily="34" charset="0"/>
              </a:rPr>
              <a:t>«Республиканская премия в области развития </a:t>
            </a:r>
            <a:r>
              <a:rPr lang="ru-RU" sz="2200" dirty="0" smtClean="0">
                <a:latin typeface="Century Gothic" panose="020B0502020202020204" pitchFamily="34" charset="0"/>
              </a:rPr>
              <a:t>талантов»</a:t>
            </a:r>
            <a:endParaRPr lang="ru-RU" sz="2200" dirty="0">
              <a:latin typeface="Century Gothic" panose="020B0502020202020204" pitchFamily="34" charset="0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338445" y="366764"/>
            <a:ext cx="4416435" cy="10619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05216" rtl="0" eaLnBrk="1" latinLnBrk="0" hangingPunct="1">
              <a:spcBef>
                <a:spcPct val="0"/>
              </a:spcBef>
              <a:buNone/>
              <a:defRPr sz="3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>
                <a:latin typeface="Exo 2.0 Semi Bold"/>
              </a:rPr>
              <a:t>ЗАДАЧА </a:t>
            </a:r>
            <a:r>
              <a:rPr lang="ru-RU" sz="2000" dirty="0">
                <a:latin typeface="Exo 2.0 Semi Bold"/>
              </a:rPr>
              <a:t>2. </a:t>
            </a:r>
            <a:r>
              <a:rPr lang="ru-RU" sz="2000" dirty="0" smtClean="0">
                <a:latin typeface="Exo 2.0 Semi Bold"/>
              </a:rPr>
              <a:t>Объединенные ресурсные площадки и межведомственное сотрудничество</a:t>
            </a:r>
            <a:endParaRPr lang="ru-RU" sz="1800" dirty="0">
              <a:latin typeface="Exo 2.0 Semi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9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2606</TotalTime>
  <Words>1201</Words>
  <Application>Microsoft Office PowerPoint</Application>
  <PresentationFormat>Экран (16:10)</PresentationFormat>
  <Paragraphs>160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ГОСУДАРСТВЕННАЯ ПРОГРАММА   «СТРАТЕГИЧЕСКОЕ УПРАВЛЕНИЕ ТАЛАНТАМИ В РЕСПУБЛИКЕ ТАТАРСТАН НА 2015-2020 ГГ.»</vt:lpstr>
      <vt:lpstr>ЦЕЛЬ ПРОГРАММЫ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Компетентность - доказанная способность приносить результат 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программа «Стратегическое управление талантами в Республике Татарстан на 2015-2020 гг.»</dc:title>
  <dc:creator>Ильнур Мифтахов</dc:creator>
  <cp:lastModifiedBy>rolga</cp:lastModifiedBy>
  <cp:revision>51</cp:revision>
  <dcterms:created xsi:type="dcterms:W3CDTF">2015-03-21T05:37:59Z</dcterms:created>
  <dcterms:modified xsi:type="dcterms:W3CDTF">2015-09-23T07:32:30Z</dcterms:modified>
</cp:coreProperties>
</file>